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1" r:id="rId3"/>
    <p:sldId id="262" r:id="rId4"/>
    <p:sldId id="263" r:id="rId5"/>
    <p:sldId id="313" r:id="rId6"/>
    <p:sldId id="265" r:id="rId7"/>
    <p:sldId id="288" r:id="rId8"/>
    <p:sldId id="289" r:id="rId9"/>
    <p:sldId id="290" r:id="rId10"/>
    <p:sldId id="291" r:id="rId11"/>
    <p:sldId id="293" r:id="rId12"/>
    <p:sldId id="296" r:id="rId13"/>
    <p:sldId id="318" r:id="rId14"/>
    <p:sldId id="315" r:id="rId15"/>
    <p:sldId id="321" r:id="rId16"/>
    <p:sldId id="268" r:id="rId17"/>
    <p:sldId id="269" r:id="rId18"/>
    <p:sldId id="317" r:id="rId19"/>
    <p:sldId id="267" r:id="rId20"/>
    <p:sldId id="276" r:id="rId21"/>
    <p:sldId id="299" r:id="rId22"/>
    <p:sldId id="301" r:id="rId23"/>
    <p:sldId id="277" r:id="rId24"/>
    <p:sldId id="280" r:id="rId25"/>
    <p:sldId id="300" r:id="rId26"/>
    <p:sldId id="319" r:id="rId27"/>
    <p:sldId id="316" r:id="rId28"/>
    <p:sldId id="295" r:id="rId29"/>
    <p:sldId id="311" r:id="rId30"/>
    <p:sldId id="302" r:id="rId31"/>
    <p:sldId id="303" r:id="rId32"/>
    <p:sldId id="304" r:id="rId33"/>
    <p:sldId id="305" r:id="rId34"/>
    <p:sldId id="306" r:id="rId35"/>
    <p:sldId id="308" r:id="rId36"/>
    <p:sldId id="282" r:id="rId37"/>
    <p:sldId id="314" r:id="rId38"/>
    <p:sldId id="307" r:id="rId39"/>
    <p:sldId id="309" r:id="rId40"/>
    <p:sldId id="274" r:id="rId41"/>
    <p:sldId id="275" r:id="rId42"/>
    <p:sldId id="310" r:id="rId43"/>
    <p:sldId id="287" r:id="rId44"/>
    <p:sldId id="312" r:id="rId45"/>
    <p:sldId id="284" r:id="rId46"/>
    <p:sldId id="258" r:id="rId47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505B6A8-2478-3849-99AE-045CBB951DCF}">
          <p14:sldIdLst>
            <p14:sldId id="256"/>
          </p14:sldIdLst>
        </p14:section>
        <p14:section name="Motivation" id="{D960A0CB-F963-014E-B2D4-EB75AE3F4FEE}">
          <p14:sldIdLst>
            <p14:sldId id="261"/>
            <p14:sldId id="262"/>
            <p14:sldId id="263"/>
            <p14:sldId id="313"/>
          </p14:sldIdLst>
        </p14:section>
        <p14:section name="Was ist ML?" id="{CE85F633-1964-9440-B2C2-D37A73A8E141}">
          <p14:sldIdLst>
            <p14:sldId id="265"/>
            <p14:sldId id="288"/>
            <p14:sldId id="289"/>
            <p14:sldId id="290"/>
            <p14:sldId id="291"/>
            <p14:sldId id="293"/>
            <p14:sldId id="296"/>
            <p14:sldId id="318"/>
            <p14:sldId id="315"/>
            <p14:sldId id="321"/>
            <p14:sldId id="268"/>
            <p14:sldId id="269"/>
            <p14:sldId id="317"/>
            <p14:sldId id="267"/>
            <p14:sldId id="276"/>
            <p14:sldId id="299"/>
            <p14:sldId id="301"/>
            <p14:sldId id="277"/>
            <p14:sldId id="280"/>
            <p14:sldId id="300"/>
            <p14:sldId id="319"/>
            <p14:sldId id="316"/>
            <p14:sldId id="295"/>
            <p14:sldId id="311"/>
            <p14:sldId id="302"/>
            <p14:sldId id="303"/>
            <p14:sldId id="304"/>
            <p14:sldId id="305"/>
            <p14:sldId id="306"/>
            <p14:sldId id="308"/>
            <p14:sldId id="282"/>
            <p14:sldId id="314"/>
            <p14:sldId id="307"/>
            <p14:sldId id="309"/>
            <p14:sldId id="274"/>
          </p14:sldIdLst>
        </p14:section>
        <p14:section name="Entscheidungsbäume" id="{79499EB9-0295-CA44-A140-ED10A6E71223}">
          <p14:sldIdLst>
            <p14:sldId id="275"/>
            <p14:sldId id="310"/>
            <p14:sldId id="287"/>
            <p14:sldId id="312"/>
            <p14:sldId id="28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95959"/>
    <a:srgbClr val="19406B"/>
    <a:srgbClr val="FF0000"/>
    <a:srgbClr val="5D7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65" autoAdjust="0"/>
    <p:restoredTop sz="94660" autoAdjust="0"/>
  </p:normalViewPr>
  <p:slideViewPr>
    <p:cSldViewPr snapToObjects="1">
      <p:cViewPr varScale="1">
        <p:scale>
          <a:sx n="72" d="100"/>
          <a:sy n="72" d="100"/>
        </p:scale>
        <p:origin x="3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628"/>
    </p:cViewPr>
  </p:sorterViewPr>
  <p:notesViewPr>
    <p:cSldViewPr snapToObjects="1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C811333-F980-8A45-95A5-B23679795947}" type="datetimeFigureOut">
              <a:rPr lang="de-DE"/>
              <a:pPr/>
              <a:t>09.12.2019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948D411-649F-0A46-BF28-2D67E08F1D35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83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7BF29A4-1A0B-F644-B593-20668C394250}" type="datetimeFigureOut">
              <a:rPr lang="de-DE"/>
              <a:pPr/>
              <a:t>09.12.2019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28AA1BB-16BE-E248-B43C-3D6CFF11766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645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6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2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00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weiß was man unter einem Algorithmus versteht?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9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Genauigkeit = Welcher Anteil an Blumen wurde korrekt erkannt?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3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79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Virginica</a:t>
            </a:r>
            <a:r>
              <a:rPr lang="de-DE" dirty="0"/>
              <a:t>        </a:t>
            </a:r>
            <a:r>
              <a:rPr lang="de-DE" dirty="0" err="1"/>
              <a:t>Versicolor</a:t>
            </a:r>
            <a:r>
              <a:rPr lang="de-DE" dirty="0"/>
              <a:t>        </a:t>
            </a:r>
            <a:r>
              <a:rPr lang="de-DE" dirty="0" err="1"/>
              <a:t>Setosa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7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2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56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Blättern stehen Entscheidungen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A1BB-16BE-E248-B43C-3D6CFF11766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82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2" y="2636912"/>
            <a:ext cx="2486160" cy="37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7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8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9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1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2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2" name="Rechteck 14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cxnSp>
        <p:nvCxnSpPr>
          <p:cNvPr id="13" name="Gerade Verbindung 19"/>
          <p:cNvCxnSpPr/>
          <p:nvPr userDrawn="1"/>
        </p:nvCxnSpPr>
        <p:spPr>
          <a:xfrm rot="10800000">
            <a:off x="2808288" y="3816350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6"/>
          <p:cNvCxnSpPr/>
          <p:nvPr userDrawn="1"/>
        </p:nvCxnSpPr>
        <p:spPr>
          <a:xfrm rot="10800000">
            <a:off x="2808288" y="3349625"/>
            <a:ext cx="6107112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6000" y="1537201"/>
            <a:ext cx="5650200" cy="173940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000" cy="1981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Formatvorlage des Untertitelmasters durch Klicken bearbeiten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97D7C7-0009-AB4D-B4EA-C50E1B50B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FB3848C-8252-A44B-B91E-5AED147D3A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0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6" name="Rechteck 9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7" name="Gerade Verbindung 11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3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9" name="Gerade Verbindung 14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5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13" name="Rechteck 18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sp>
        <p:nvSpPr>
          <p:cNvPr id="14" name="Textfeld 20"/>
          <p:cNvSpPr txBox="1"/>
          <p:nvPr userDrawn="1"/>
        </p:nvSpPr>
        <p:spPr>
          <a:xfrm>
            <a:off x="6629400" y="6477000"/>
            <a:ext cx="5254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solidFill>
                  <a:schemeClr val="bg1"/>
                </a:solidFill>
                <a:latin typeface="Verdana"/>
                <a:ea typeface="+mn-ea"/>
                <a:cs typeface="Verdana"/>
              </a:rPr>
              <a:t>Seite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936000" y="262800"/>
            <a:ext cx="3040062" cy="685800"/>
          </a:xfrm>
          <a:prstGeom prst="rect">
            <a:avLst/>
          </a:prstGeom>
        </p:spPr>
        <p:txBody>
          <a:bodyPr vert="horz"/>
          <a:lstStyle>
            <a:lvl1pPr>
              <a:buFont typeface="Lucida Grande"/>
              <a:buChar char="&gt;"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130400" y="1332000"/>
            <a:ext cx="7239000" cy="4495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219200" y="6416675"/>
            <a:ext cx="5410200" cy="365125"/>
          </a:xfrm>
        </p:spPr>
        <p:txBody>
          <a:bodyPr rtlCol="0"/>
          <a:lstStyle>
            <a:lvl1pPr algn="l">
              <a:defRPr sz="9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6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7218363" y="6416675"/>
            <a:ext cx="1468437" cy="365125"/>
          </a:xfrm>
        </p:spPr>
        <p:txBody>
          <a:bodyPr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71A4FC8D-13D2-7B4F-9508-B149586C7A8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4"/>
          </p:nvPr>
        </p:nvSpPr>
        <p:spPr>
          <a:xfrm>
            <a:off x="298450" y="6424613"/>
            <a:ext cx="920750" cy="357187"/>
          </a:xfr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Verdana" charset="0"/>
              </a:defRPr>
            </a:lvl1pPr>
          </a:lstStyle>
          <a:p>
            <a:fld id="{BAD96662-F875-BC40-8BB8-CD22D38857A9}" type="datetime1">
              <a:rPr lang="de-DE" smtClean="0"/>
              <a:t>09.12.2019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5A25EBA-F93B-5D4A-B22E-CBB06129B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18400A-390C-F24C-9A1E-57AB299D7A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1"/>
          <p:cNvSpPr/>
          <p:nvPr userDrawn="1"/>
        </p:nvSpPr>
        <p:spPr>
          <a:xfrm>
            <a:off x="7938" y="852488"/>
            <a:ext cx="9144000" cy="5472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5" name="Rechteck 14"/>
          <p:cNvSpPr/>
          <p:nvPr userDrawn="1"/>
        </p:nvSpPr>
        <p:spPr>
          <a:xfrm>
            <a:off x="0" y="6335713"/>
            <a:ext cx="9144000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6" name="Gerade Verbindung 15"/>
          <p:cNvCxnSpPr/>
          <p:nvPr userDrawn="1"/>
        </p:nvCxnSpPr>
        <p:spPr>
          <a:xfrm rot="5400000">
            <a:off x="960438" y="6596063"/>
            <a:ext cx="522287" cy="1587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6"/>
          <p:cNvCxnSpPr/>
          <p:nvPr userDrawn="1"/>
        </p:nvCxnSpPr>
        <p:spPr>
          <a:xfrm rot="5400000">
            <a:off x="6911975" y="6596063"/>
            <a:ext cx="522287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9"/>
          <p:cNvSpPr>
            <a:spLocks noChangeArrowheads="1"/>
          </p:cNvSpPr>
          <p:nvPr userDrawn="1"/>
        </p:nvSpPr>
        <p:spPr bwMode="auto">
          <a:xfrm flipH="1">
            <a:off x="0" y="6310313"/>
            <a:ext cx="9151938" cy="539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6A6A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latin typeface="Calibri" charset="0"/>
              <a:ea typeface="+mn-ea"/>
            </a:endParaRPr>
          </a:p>
        </p:txBody>
      </p:sp>
      <p:pic>
        <p:nvPicPr>
          <p:cNvPr id="12" name="Bild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5341" y="1081643"/>
            <a:ext cx="2251459" cy="337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9144000" cy="839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cxnSp>
        <p:nvCxnSpPr>
          <p:cNvPr id="14" name="Gerade Verbindung 13"/>
          <p:cNvCxnSpPr/>
          <p:nvPr userDrawn="1"/>
        </p:nvCxnSpPr>
        <p:spPr>
          <a:xfrm rot="5400000">
            <a:off x="799306" y="426244"/>
            <a:ext cx="854075" cy="1588"/>
          </a:xfrm>
          <a:prstGeom prst="line">
            <a:avLst/>
          </a:prstGeom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7"/>
          <p:cNvCxnSpPr/>
          <p:nvPr userDrawn="1"/>
        </p:nvCxnSpPr>
        <p:spPr>
          <a:xfrm rot="5400000">
            <a:off x="798513" y="428625"/>
            <a:ext cx="846138" cy="1587"/>
          </a:xfrm>
          <a:prstGeom prst="line">
            <a:avLst/>
          </a:prstGeom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8"/>
          <p:cNvSpPr/>
          <p:nvPr userDrawn="1"/>
        </p:nvSpPr>
        <p:spPr>
          <a:xfrm>
            <a:off x="0" y="838200"/>
            <a:ext cx="9144000" cy="5397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Geneva" charset="0"/>
              <a:cs typeface="Geneva" charset="0"/>
            </a:endParaRP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auto">
          <a:xfrm>
            <a:off x="1143000" y="4038600"/>
            <a:ext cx="5486400" cy="134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err="1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B564FA-CCFA-C04A-AE67-6EDAA7E15F4E}" type="datetime1">
              <a:rPr lang="de-DE" smtClean="0"/>
              <a:t>09.12.2019</a:t>
            </a:fld>
            <a:endParaRPr lang="de-DE"/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4DEF5A-0668-B843-94FE-966989924533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CBC4415-0BD4-F949-8312-35BB4AF4B6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7944" y="193375"/>
            <a:ext cx="2566322" cy="5143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EF7B7CD-8ED9-2948-9B3A-91692100EF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3680" y="193174"/>
            <a:ext cx="2051720" cy="5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C6F42F-0460-154B-A89A-5096662000FE}" type="datetime1">
              <a:rPr lang="de-DE" smtClean="0"/>
              <a:t>09.12.2019</a:t>
            </a:fld>
            <a:endParaRPr lang="de-DE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9D25D66-943F-CC4C-BFDE-411ECD48B0D7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www.autodra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35263" y="1536700"/>
            <a:ext cx="5651500" cy="1739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Maschinelles Lernen</a:t>
            </a:r>
            <a:br>
              <a:rPr lang="de-DE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 err="1">
                <a:solidFill>
                  <a:srgbClr val="595959"/>
                </a:solidFill>
                <a:latin typeface="Verdana" charset="0"/>
              </a:rPr>
              <a:t>InfoLab</a:t>
            </a: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 Saar </a:t>
            </a:r>
            <a:br>
              <a:rPr lang="de-DE" sz="1200" dirty="0">
                <a:solidFill>
                  <a:srgbClr val="595959"/>
                </a:solidFill>
                <a:latin typeface="Verdana" charset="0"/>
              </a:rPr>
            </a:br>
            <a:r>
              <a:rPr lang="de-DE" sz="1200" dirty="0">
                <a:solidFill>
                  <a:srgbClr val="595959"/>
                </a:solidFill>
                <a:latin typeface="Verdana" charset="0"/>
              </a:rPr>
              <a:t>Universität des Saarlandes</a:t>
            </a:r>
            <a:endParaRPr lang="de-DE" dirty="0">
              <a:solidFill>
                <a:srgbClr val="595959"/>
              </a:solidFill>
              <a:latin typeface="Verdan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200" y="3429000"/>
            <a:ext cx="5643563" cy="1981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Saarbrücken</a:t>
            </a:r>
          </a:p>
          <a:p>
            <a:endParaRPr lang="de-DE" dirty="0">
              <a:solidFill>
                <a:srgbClr val="595959"/>
              </a:solidFill>
              <a:latin typeface="Verdana" charset="0"/>
            </a:endParaRP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Franz Walgenbach</a:t>
            </a:r>
          </a:p>
          <a:p>
            <a:r>
              <a:rPr lang="de-DE" dirty="0">
                <a:solidFill>
                  <a:srgbClr val="595959"/>
                </a:solidFill>
                <a:latin typeface="Verdana" charset="0"/>
              </a:rPr>
              <a:t>Lukas Wachter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42F745-18AD-6B41-8690-85A2AB7E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9560F2-B12B-7D42-B9D8-5433C3551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1A2F46-3008-A34E-8C25-CB5944A997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4AEC26-06EB-E54B-AF55-BA722F0A8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3D3F5F-B866-7C4E-BE39-38040A2BE7CC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AF3DDD14-EE0A-7941-9BE1-6FF2A6168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Bestärkendes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7440833-FBDC-994D-A30A-35A980AFCB4E}"/>
              </a:ext>
            </a:extLst>
          </p:cNvPr>
          <p:cNvCxnSpPr/>
          <p:nvPr/>
        </p:nvCxnSpPr>
        <p:spPr>
          <a:xfrm>
            <a:off x="2915816" y="2558687"/>
            <a:ext cx="1800200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22D4C26-8B5B-C04F-A63B-C2CB8E942B73}"/>
              </a:ext>
            </a:extLst>
          </p:cNvPr>
          <p:cNvSpPr txBox="1"/>
          <p:nvPr/>
        </p:nvSpPr>
        <p:spPr>
          <a:xfrm>
            <a:off x="2782364" y="1973911"/>
            <a:ext cx="2271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Spielzüge analysieren und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„besten Zug“ auswählen</a:t>
            </a:r>
          </a:p>
        </p:txBody>
      </p:sp>
      <p:pic>
        <p:nvPicPr>
          <p:cNvPr id="21" name="Grafik 20" descr="Grinsendes Gesicht mit einfarbiger Füllung">
            <a:extLst>
              <a:ext uri="{FF2B5EF4-FFF2-40B4-BE49-F238E27FC236}">
                <a16:creationId xmlns:a16="http://schemas.microsoft.com/office/drawing/2014/main" id="{16843A5A-1A30-EF44-B8D8-93DA4F69F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225" y="1212662"/>
            <a:ext cx="1440000" cy="1440000"/>
          </a:xfrm>
          <a:prstGeom prst="rect">
            <a:avLst/>
          </a:prstGeom>
        </p:spPr>
      </p:pic>
      <p:pic>
        <p:nvPicPr>
          <p:cNvPr id="23" name="Grafik 22" descr="Weinendes Gesicht mit einfarbiger Füllung">
            <a:extLst>
              <a:ext uri="{FF2B5EF4-FFF2-40B4-BE49-F238E27FC236}">
                <a16:creationId xmlns:a16="http://schemas.microsoft.com/office/drawing/2014/main" id="{F8647D10-99AD-EA48-9C5E-C2156686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225" y="2558687"/>
            <a:ext cx="1440000" cy="144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73D83C0-0FDC-574E-B674-BE50DF11F9A5}"/>
              </a:ext>
            </a:extLst>
          </p:cNvPr>
          <p:cNvSpPr txBox="1"/>
          <p:nvPr/>
        </p:nvSpPr>
        <p:spPr>
          <a:xfrm>
            <a:off x="6717506" y="1562509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Sieg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Belohnung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ED636E-F86C-1A44-97FF-815A822CD420}"/>
              </a:ext>
            </a:extLst>
          </p:cNvPr>
          <p:cNvSpPr txBox="1"/>
          <p:nvPr/>
        </p:nvSpPr>
        <p:spPr>
          <a:xfrm>
            <a:off x="6717506" y="3002436"/>
            <a:ext cx="196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Niederlage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Bestrafung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E71EA58-CED3-5C43-BC70-B6B87D5C703D}"/>
              </a:ext>
            </a:extLst>
          </p:cNvPr>
          <p:cNvSpPr txBox="1"/>
          <p:nvPr/>
        </p:nvSpPr>
        <p:spPr>
          <a:xfrm>
            <a:off x="2294317" y="4616318"/>
            <a:ext cx="4555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Entspricht am ehesten dem menschlichen Lernprozess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5D71E3-22BA-6847-964C-4B9EED63B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6" y="1656026"/>
            <a:ext cx="2041302" cy="19932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1A0CF3-BAD4-FB41-86B8-355A7529A240}"/>
              </a:ext>
            </a:extLst>
          </p:cNvPr>
          <p:cNvSpPr txBox="1"/>
          <p:nvPr/>
        </p:nvSpPr>
        <p:spPr>
          <a:xfrm>
            <a:off x="402454" y="3761093"/>
            <a:ext cx="4118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AmreshVenugopal</a:t>
            </a:r>
            <a:r>
              <a:rPr lang="de-DE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tic_tac_toe</a:t>
            </a:r>
            <a:endParaRPr lang="de-DE" sz="1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A3C3B-2804-9641-9A50-9CF4F1F349A7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ein typisches Beispiel für ein Programm, das maschinelles Lernen nutzt?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 digitaler Assistenten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Texteditor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Sprachausgabe</a:t>
            </a:r>
          </a:p>
        </p:txBody>
      </p:sp>
    </p:spTree>
    <p:extLst>
      <p:ext uri="{BB962C8B-B14F-4D97-AF65-F5344CB8AC3E}">
        <p14:creationId xmlns:p14="http://schemas.microsoft.com/office/powerpoint/2010/main" val="6819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50B4FB-A231-064D-89F1-F5D9EF6E1BAC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gehört zu den Grundprinzipien des Maschinellen Lernens?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Spracherkennung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Programmierung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Mustererkennung</a:t>
            </a:r>
          </a:p>
        </p:txBody>
      </p:sp>
    </p:spTree>
    <p:extLst>
      <p:ext uri="{BB962C8B-B14F-4D97-AF65-F5344CB8AC3E}">
        <p14:creationId xmlns:p14="http://schemas.microsoft.com/office/powerpoint/2010/main" val="38360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beschreibt Maschinelles Lernen </a:t>
            </a:r>
            <a:r>
              <a:rPr lang="de-DE" b="1" dirty="0"/>
              <a:t>AM BESTEN</a:t>
            </a:r>
            <a:r>
              <a:rPr lang="de-DE" dirty="0"/>
              <a:t>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lernen selbstständig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treffen intelligente Entscheidungen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Computer nutzen Labels um zu lernen</a:t>
            </a:r>
          </a:p>
        </p:txBody>
      </p:sp>
    </p:spTree>
    <p:extLst>
      <p:ext uri="{BB962C8B-B14F-4D97-AF65-F5344CB8AC3E}">
        <p14:creationId xmlns:p14="http://schemas.microsoft.com/office/powerpoint/2010/main" val="27099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15F210-4605-B14E-BD64-CD8EE4648B8C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Das Prinzip von Belohnung und Bestrafung ist essenzieller Bestandteil des </a:t>
            </a:r>
            <a:r>
              <a:rPr lang="de-DE" dirty="0" err="1"/>
              <a:t>unüberwachten</a:t>
            </a:r>
            <a:r>
              <a:rPr lang="de-DE" dirty="0"/>
              <a:t> Lernens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Stimmt nicht</a:t>
            </a:r>
          </a:p>
        </p:txBody>
      </p:sp>
    </p:spTree>
    <p:extLst>
      <p:ext uri="{BB962C8B-B14F-4D97-AF65-F5344CB8AC3E}">
        <p14:creationId xmlns:p14="http://schemas.microsoft.com/office/powerpoint/2010/main" val="1195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C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ＭＳ Ｐゴシック"/>
                <a:cs typeface="+mn-cs"/>
              </a:rPr>
              <a:t>Franz Walgenbach, Lukas Wachter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ea typeface="ＭＳ Ｐゴシック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A4FC8D-13D2-7B4F-9508-B149586C7A80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D96662-F875-BC40-8BB8-CD22D38857A9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09.12.2019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3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4A11D7-E540-C94E-8E8B-19BEADC62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E7AE37-BE8E-D644-AE41-4761DD042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Wie sieht das „Regelwerk“ aus?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Entscheidungsbaum (</a:t>
            </a:r>
            <a:r>
              <a:rPr lang="de-DE" b="1" dirty="0" err="1"/>
              <a:t>Decision</a:t>
            </a:r>
            <a:r>
              <a:rPr lang="de-DE" b="1" dirty="0"/>
              <a:t> </a:t>
            </a:r>
            <a:r>
              <a:rPr lang="de-DE" b="1" dirty="0" err="1"/>
              <a:t>Tree</a:t>
            </a:r>
            <a:r>
              <a:rPr lang="de-DE" b="1" dirty="0"/>
              <a:t>)</a:t>
            </a:r>
          </a:p>
          <a:p>
            <a:pPr algn="ctr"/>
            <a:endParaRPr lang="de-DE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D1E204-5796-8945-9FE3-E6F1F3FAEA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7DA857-F88E-9647-865B-F23F6AEADD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1E805E-E8AA-8842-8871-FBDD2E002D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B5243E-6DB9-2F43-BB02-714C60F2F510}" type="datetime1">
              <a:rPr lang="de-DE" smtClean="0"/>
              <a:t>09.12.2019</a:t>
            </a:fld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4F9AF7-7C70-CA48-B60F-B97D5717794A}"/>
              </a:ext>
            </a:extLst>
          </p:cNvPr>
          <p:cNvCxnSpPr>
            <a:cxnSpLocks/>
          </p:cNvCxnSpPr>
          <p:nvPr/>
        </p:nvCxnSpPr>
        <p:spPr>
          <a:xfrm>
            <a:off x="4572000" y="299695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E8F6CE3-836B-AF42-BD08-5B71A732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21" y="1020193"/>
            <a:ext cx="6168157" cy="527377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A9A5E4-949B-0547-A2D2-80FB1A8F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5" y="0"/>
            <a:ext cx="6041136" cy="6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585EFCF-3463-8343-BE92-3ABB6382E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683567" y="1585538"/>
            <a:ext cx="7416824" cy="458050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F7529D-2C42-E843-8311-1FEA5B218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03A17E-9940-BC42-9C08-12179F883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Bäume in der Informatik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DA0214-E389-0D4C-9B78-40FF2F8CD3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6DD1FB-E469-0045-888F-D4DE995433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FF0041-164E-114F-B34A-3760B31B14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ECF19B-980D-7940-8FEA-398200502388}" type="datetime1">
              <a:rPr lang="de-DE" smtClean="0"/>
              <a:t>09.12.2019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E6D4E-C2E0-4044-9D10-48589C2B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96" y="1887341"/>
            <a:ext cx="5472608" cy="338511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EB9C879-6A4F-3B4A-B4E1-214E4B5B563A}"/>
              </a:ext>
            </a:extLst>
          </p:cNvPr>
          <p:cNvCxnSpPr/>
          <p:nvPr/>
        </p:nvCxnSpPr>
        <p:spPr>
          <a:xfrm flipH="1">
            <a:off x="4427984" y="2060848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4B5DD9-2984-5343-95BF-1B44B4337035}"/>
              </a:ext>
            </a:extLst>
          </p:cNvPr>
          <p:cNvCxnSpPr>
            <a:cxnSpLocks/>
          </p:cNvCxnSpPr>
          <p:nvPr/>
        </p:nvCxnSpPr>
        <p:spPr>
          <a:xfrm flipV="1">
            <a:off x="3203848" y="5139194"/>
            <a:ext cx="1800200" cy="844115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D4B885F-A2B8-3346-8914-E99B512A5869}"/>
              </a:ext>
            </a:extLst>
          </p:cNvPr>
          <p:cNvCxnSpPr>
            <a:cxnSpLocks/>
          </p:cNvCxnSpPr>
          <p:nvPr/>
        </p:nvCxnSpPr>
        <p:spPr>
          <a:xfrm>
            <a:off x="1691680" y="2780928"/>
            <a:ext cx="1656184" cy="798972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144D277-AE2C-4341-8A45-915D69AC1B01}"/>
              </a:ext>
            </a:extLst>
          </p:cNvPr>
          <p:cNvSpPr txBox="1"/>
          <p:nvPr/>
        </p:nvSpPr>
        <p:spPr>
          <a:xfrm>
            <a:off x="6516216" y="18761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Wurzel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70C0C1-9017-6447-8DE6-F3423A9739F4}"/>
              </a:ext>
            </a:extLst>
          </p:cNvPr>
          <p:cNvSpPr txBox="1"/>
          <p:nvPr/>
        </p:nvSpPr>
        <p:spPr>
          <a:xfrm>
            <a:off x="1978107" y="579671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Blätter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9147DC-F70A-3E40-BE3F-4B23883B082E}"/>
              </a:ext>
            </a:extLst>
          </p:cNvPr>
          <p:cNvSpPr txBox="1"/>
          <p:nvPr/>
        </p:nvSpPr>
        <p:spPr>
          <a:xfrm>
            <a:off x="551680" y="259626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Knoten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630BB1E-9800-4C45-895C-DB490C9A8C8F}"/>
              </a:ext>
            </a:extLst>
          </p:cNvPr>
          <p:cNvCxnSpPr/>
          <p:nvPr/>
        </p:nvCxnSpPr>
        <p:spPr>
          <a:xfrm flipH="1">
            <a:off x="5036241" y="4293096"/>
            <a:ext cx="1944216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428FB4-C058-6749-847E-7B9A57159499}"/>
              </a:ext>
            </a:extLst>
          </p:cNvPr>
          <p:cNvSpPr txBox="1"/>
          <p:nvPr/>
        </p:nvSpPr>
        <p:spPr>
          <a:xfrm>
            <a:off x="7132296" y="39699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Kante/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Ast</a:t>
            </a:r>
          </a:p>
        </p:txBody>
      </p:sp>
    </p:spTree>
    <p:extLst>
      <p:ext uri="{BB962C8B-B14F-4D97-AF65-F5344CB8AC3E}">
        <p14:creationId xmlns:p14="http://schemas.microsoft.com/office/powerpoint/2010/main" val="153723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Was macht ein </a:t>
            </a:r>
            <a:r>
              <a:rPr lang="de-DE" sz="3600" b="1" dirty="0" err="1"/>
              <a:t>ENTSCHEIDUNGSbaum</a:t>
            </a:r>
            <a:r>
              <a:rPr lang="de-DE" sz="3600" b="1" dirty="0"/>
              <a:t>?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Beispiel: Hunde und Katzen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07D5AA-65B3-9745-B9D7-7774F180751A}" type="datetime1">
              <a:rPr lang="de-DE" smtClean="0"/>
              <a:t>09.12.2019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Trees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sind nicht eindeutig!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863BB9-2BEE-0E4E-95EE-89B40094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77" y="2421979"/>
            <a:ext cx="1390935" cy="187343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E02CC57-8FE3-184F-AF56-2EF6A7F0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0448" y="4481918"/>
            <a:ext cx="1598165" cy="143040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8CC5A6-3B47-2448-B6DF-8F2A95F4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2" y="2074904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D504B2-29B6-9848-B9E4-7DE6D1C0B894}"/>
              </a:ext>
            </a:extLst>
          </p:cNvPr>
          <p:cNvCxnSpPr>
            <a:cxnSpLocks/>
          </p:cNvCxnSpPr>
          <p:nvPr/>
        </p:nvCxnSpPr>
        <p:spPr>
          <a:xfrm>
            <a:off x="3310213" y="5013176"/>
            <a:ext cx="262993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F67432D-E26A-AA4D-A1C0-C04DF19A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460" y="3851473"/>
            <a:ext cx="1944255" cy="206084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8773B2A-F03D-B243-94CB-3F0ECFA39B71}"/>
              </a:ext>
            </a:extLst>
          </p:cNvPr>
          <p:cNvSpPr txBox="1"/>
          <p:nvPr/>
        </p:nvSpPr>
        <p:spPr>
          <a:xfrm>
            <a:off x="3002003" y="4545258"/>
            <a:ext cx="324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Baum mit der besten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Genauigkeit auswählen</a:t>
            </a:r>
          </a:p>
        </p:txBody>
      </p:sp>
    </p:spTree>
    <p:extLst>
      <p:ext uri="{BB962C8B-B14F-4D97-AF65-F5344CB8AC3E}">
        <p14:creationId xmlns:p14="http://schemas.microsoft.com/office/powerpoint/2010/main" val="28615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EAD24B2-DF6C-D846-8A47-CB36195ED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FCF4BD-15D2-7743-8DA8-1F58E6B0A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3760F1-3A26-974C-BDBE-D64DA571CD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F978E6-6A13-1E4C-8A2C-DF4558A952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B72BBD-CB41-6E41-8639-954974CC8C5B}" type="datetime1">
              <a:rPr lang="de-DE" smtClean="0"/>
              <a:t>09.12.2019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A80F16-B389-5943-BDE8-03C46FE7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3" y="1370997"/>
            <a:ext cx="1739032" cy="17390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46795C-E1E6-714E-B188-039DD339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717032"/>
            <a:ext cx="2204864" cy="22048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3777F3-A33B-5443-BCEA-F4F01ACB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00" y="988864"/>
            <a:ext cx="2752700" cy="27527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2C7CC40-22E9-FE4D-AB2F-4FB2E756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01" y="2981022"/>
            <a:ext cx="4876800" cy="3251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503BA0E-CEBD-D447-9491-FA0D1DC8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389" y="1120169"/>
            <a:ext cx="5715000" cy="3352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15BACB6-39C9-564A-8BAD-4621DD0B2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57" y="2211045"/>
            <a:ext cx="2705100" cy="379244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875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Ab jetzt 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3600" b="1" dirty="0"/>
              <a:t>Wettervorhersage</a:t>
            </a:r>
          </a:p>
          <a:p>
            <a:pPr algn="ctr"/>
            <a:endParaRPr lang="de-DE" sz="3600" b="1" dirty="0"/>
          </a:p>
          <a:p>
            <a:pPr algn="ctr"/>
            <a:r>
              <a:rPr lang="de-DE" sz="3600" b="1" dirty="0">
                <a:sym typeface="Wingdings" pitchFamily="2" charset="2"/>
              </a:rPr>
              <a:t> Überwachtes Lernen</a:t>
            </a:r>
            <a:endParaRPr lang="de-DE" sz="36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19AF5-700B-C649-A7EB-2E99BE035CAB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5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766975-9B71-BD47-8CE8-3693CA55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8BC843-F8BF-2045-A2E9-70859645E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Führendes Beispiel: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CE33D-C89A-E248-97B9-8CFBE099F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4D0313-2DDC-F243-92ED-6497FCBE6C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F197A0-2186-6648-B8F1-06B28B0F92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7279D7-FC1D-4E45-9834-3507F98E7203}" type="datetime1">
              <a:rPr lang="de-DE" smtClean="0"/>
              <a:t>09.12.2019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B2E86A-C65E-9C46-A834-6448A093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48" y="1904022"/>
            <a:ext cx="6089104" cy="42182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BF3202-33ED-174A-9D7C-9646D2039021}"/>
              </a:ext>
            </a:extLst>
          </p:cNvPr>
          <p:cNvSpPr/>
          <p:nvPr/>
        </p:nvSpPr>
        <p:spPr>
          <a:xfrm>
            <a:off x="1497468" y="2060848"/>
            <a:ext cx="6089104" cy="23042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E4C31DC-382C-8F4E-A62A-015EA37E2914}"/>
              </a:ext>
            </a:extLst>
          </p:cNvPr>
          <p:cNvSpPr/>
          <p:nvPr/>
        </p:nvSpPr>
        <p:spPr>
          <a:xfrm>
            <a:off x="1499966" y="4856813"/>
            <a:ext cx="6089104" cy="105477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782D4C1-F4F2-2948-BC83-C0FDE93BBAFD}"/>
              </a:ext>
            </a:extLst>
          </p:cNvPr>
          <p:cNvSpPr txBox="1"/>
          <p:nvPr/>
        </p:nvSpPr>
        <p:spPr>
          <a:xfrm>
            <a:off x="5580112" y="155576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2CA441-14DF-0B48-9A46-3D2BCFD5BCBE}"/>
              </a:ext>
            </a:extLst>
          </p:cNvPr>
          <p:cNvSpPr txBox="1"/>
          <p:nvPr/>
        </p:nvSpPr>
        <p:spPr>
          <a:xfrm>
            <a:off x="157111" y="4426292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5BDD03-31AB-B648-8DC3-1087F5E80F5F}"/>
              </a:ext>
            </a:extLst>
          </p:cNvPr>
          <p:cNvSpPr/>
          <p:nvPr/>
        </p:nvSpPr>
        <p:spPr>
          <a:xfrm>
            <a:off x="6516216" y="1925094"/>
            <a:ext cx="1070356" cy="419714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FC7348-02C5-3549-9636-223C25C5876F}"/>
              </a:ext>
            </a:extLst>
          </p:cNvPr>
          <p:cNvSpPr txBox="1"/>
          <p:nvPr/>
        </p:nvSpPr>
        <p:spPr>
          <a:xfrm>
            <a:off x="7570098" y="4404300"/>
            <a:ext cx="2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07124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entscheidet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595E53-FDC4-0046-8846-6018D970F2C1}" type="datetime1">
              <a:rPr lang="de-DE" smtClean="0"/>
              <a:t>09.12.2019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4D7A32E-F78A-2547-8C48-41914521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0" y="2231711"/>
            <a:ext cx="8676456" cy="33232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9E415FF-ACF5-C745-AFB0-C26D6DE2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4FB70CC-1911-D34B-8005-F25ED565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7737957-6AE7-CF41-8BD7-DD820ECB1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B592B97-812A-F843-9330-0730610D6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147C10B-98C9-584D-8D32-FB17EC8F1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C6C58F0-87DB-124C-8F5F-418075DC6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3C072A9-1E32-EC43-9B05-B6E9537CE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70" y="2235417"/>
            <a:ext cx="8676456" cy="331617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9E93CA-66A7-5E4B-A307-3D2C672D399D}"/>
              </a:ext>
            </a:extLst>
          </p:cNvPr>
          <p:cNvSpPr txBox="1"/>
          <p:nvPr/>
        </p:nvSpPr>
        <p:spPr>
          <a:xfrm>
            <a:off x="261864" y="185841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Testdaten: </a:t>
            </a: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Temp_mittel</a:t>
            </a: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20°, Luftdruck 982 hPa, …</a:t>
            </a:r>
          </a:p>
        </p:txBody>
      </p:sp>
    </p:spTree>
    <p:extLst>
      <p:ext uri="{BB962C8B-B14F-4D97-AF65-F5344CB8AC3E}">
        <p14:creationId xmlns:p14="http://schemas.microsoft.com/office/powerpoint/2010/main" val="35421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92B95C0-AF1F-174B-A5C9-9A63CAC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00" y="1981720"/>
            <a:ext cx="7238999" cy="380126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09.12.2019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359116" y="4077072"/>
            <a:ext cx="6624736" cy="0"/>
          </a:xfrm>
          <a:prstGeom prst="line">
            <a:avLst/>
          </a:prstGeom>
          <a:ln w="508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1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6C34F7-4570-6B4C-BD78-84C7A23B9E61}" type="datetime1">
              <a:rPr lang="de-DE" smtClean="0"/>
              <a:t>09.12.2019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B4B9BF-07AE-6B4D-AA3C-CC3DC7BB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80" y="1772816"/>
            <a:ext cx="4217640" cy="455699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086964-23CA-FB48-A406-932E7D3A6078}"/>
              </a:ext>
            </a:extLst>
          </p:cNvPr>
          <p:cNvSpPr/>
          <p:nvPr/>
        </p:nvSpPr>
        <p:spPr>
          <a:xfrm>
            <a:off x="2349466" y="4916384"/>
            <a:ext cx="4341068" cy="134191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14331B-FEB7-1A40-A9C7-61AB16745E01}"/>
              </a:ext>
            </a:extLst>
          </p:cNvPr>
          <p:cNvSpPr/>
          <p:nvPr/>
        </p:nvSpPr>
        <p:spPr>
          <a:xfrm>
            <a:off x="2309315" y="3641095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5A8DB0F-D613-E04C-9206-45D0D4C3D24B}"/>
              </a:ext>
            </a:extLst>
          </p:cNvPr>
          <p:cNvSpPr/>
          <p:nvPr/>
        </p:nvSpPr>
        <p:spPr>
          <a:xfrm>
            <a:off x="4694898" y="3641096"/>
            <a:ext cx="1934502" cy="25888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9FB36E-6EC6-0D43-AC45-9C93BBF7413A}"/>
              </a:ext>
            </a:extLst>
          </p:cNvPr>
          <p:cNvSpPr/>
          <p:nvPr/>
        </p:nvSpPr>
        <p:spPr>
          <a:xfrm>
            <a:off x="4942300" y="1881570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0393D08-3514-354B-A646-AFD1A3552F3C}"/>
              </a:ext>
            </a:extLst>
          </p:cNvPr>
          <p:cNvSpPr/>
          <p:nvPr/>
        </p:nvSpPr>
        <p:spPr>
          <a:xfrm>
            <a:off x="2862139" y="1903341"/>
            <a:ext cx="1308878" cy="19074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97C86A4-98E6-4941-9E0E-0ECC24CB4281}"/>
              </a:ext>
            </a:extLst>
          </p:cNvPr>
          <p:cNvSpPr txBox="1"/>
          <p:nvPr/>
        </p:nvSpPr>
        <p:spPr>
          <a:xfrm>
            <a:off x="1358094" y="211537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„Bestes Kriterium“ zuerst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F8DDC94-4855-184D-B568-1AA954BBFC32}"/>
              </a:ext>
            </a:extLst>
          </p:cNvPr>
          <p:cNvSpPr txBox="1"/>
          <p:nvPr/>
        </p:nvSpPr>
        <p:spPr>
          <a:xfrm>
            <a:off x="5959252" y="342900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Dann feinere Unterscheidungen</a:t>
            </a:r>
          </a:p>
        </p:txBody>
      </p:sp>
    </p:spTree>
    <p:extLst>
      <p:ext uri="{BB962C8B-B14F-4D97-AF65-F5344CB8AC3E}">
        <p14:creationId xmlns:p14="http://schemas.microsoft.com/office/powerpoint/2010/main" val="2400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4BD42C-E917-AD4B-8612-BB28A99920BF}"/>
              </a:ext>
            </a:extLst>
          </p:cNvPr>
          <p:cNvSpPr txBox="1"/>
          <p:nvPr/>
        </p:nvSpPr>
        <p:spPr>
          <a:xfrm rot="20116419">
            <a:off x="646281" y="2063275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 Beispiel: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F8D7D0-D0BE-F647-B283-0060F261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8" y="2641835"/>
            <a:ext cx="8677443" cy="33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947F67-3CDF-47D8-BFDC-86B09651D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9E949A-12EC-4D5C-BE3D-5F13C7B189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4823" y="1391791"/>
            <a:ext cx="7239000" cy="4495800"/>
          </a:xfrm>
        </p:spPr>
        <p:txBody>
          <a:bodyPr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218AC-4024-44BD-988D-89052B3F90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E73BC-0365-43C0-B851-FA0AAABB51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DEBF5E-B992-4D98-8DAC-098CDC207B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09.12.2019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3AA52E-2C8A-49C7-BCC8-E1322B93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23" y="1884997"/>
            <a:ext cx="3162415" cy="20758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D8F44C-AB11-436F-948B-9774C2A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40" y="4065003"/>
            <a:ext cx="3352520" cy="2223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19C0BF-6F82-4CEA-88B5-0FFAAB5E9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59" y="1901214"/>
            <a:ext cx="3162416" cy="20596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6E6CFD9-A43F-4C08-9E66-85A6D45E40DE}"/>
              </a:ext>
            </a:extLst>
          </p:cNvPr>
          <p:cNvSpPr txBox="1"/>
          <p:nvPr/>
        </p:nvSpPr>
        <p:spPr>
          <a:xfrm>
            <a:off x="1195847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C48887-C274-4FE7-9B32-B1617DD08C48}"/>
              </a:ext>
            </a:extLst>
          </p:cNvPr>
          <p:cNvSpPr txBox="1"/>
          <p:nvPr/>
        </p:nvSpPr>
        <p:spPr>
          <a:xfrm>
            <a:off x="5272189" y="2132856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153BF2-B7F2-446D-B331-EB5372D19439}"/>
              </a:ext>
            </a:extLst>
          </p:cNvPr>
          <p:cNvSpPr txBox="1"/>
          <p:nvPr/>
        </p:nvSpPr>
        <p:spPr>
          <a:xfrm>
            <a:off x="3275856" y="4404030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4234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Wie entsteht der Baum?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61E090-72FD-4147-B565-105F7A310738}" type="datetime1">
              <a:rPr lang="de-DE" smtClean="0"/>
              <a:t>09.12.2019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10A6DB-2BBE-D047-B0C6-C3B964B8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6" y="2294107"/>
            <a:ext cx="8134787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799F68-3B85-BD4D-9568-039B57C35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Gini</a:t>
            </a:r>
            <a:r>
              <a:rPr lang="de-DE" dirty="0"/>
              <a:t>-Index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EDEA39-757A-8649-B894-EDE28042D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 err="1"/>
              <a:t>Gini</a:t>
            </a:r>
            <a:r>
              <a:rPr lang="de-DE" b="1" dirty="0"/>
              <a:t>-Formel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320AAA-F3BC-D646-B4FD-327F78DB2E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2FF2FE-ABB8-B548-B2B5-ECB6787B53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E97D403-A033-3A4E-950F-88266450A9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115C75-E09D-C341-9699-608CFA4E467A}" type="datetime1">
              <a:rPr lang="de-DE" smtClean="0"/>
              <a:t>09.12.2019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/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de-DE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44495A7-0562-6040-A9A6-432EF567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74" y="3107302"/>
                <a:ext cx="2447529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27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EC6B60-E305-FD41-84F7-4F9D84931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7BD9A-8CC6-DD4C-8D7B-52CE13086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D8A2-F8C6-7B40-B5ED-2DB8FBF0B2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52DA1-A929-DC45-BBDB-70A54794E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EC80EA-8C2C-0149-A5B4-7F18B78D8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84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200" b="1" dirty="0"/>
              <a:t>Künstliche Intelligenz beeinflusst mehr und mehr den Lebensalltag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972030-DEB8-D444-B440-F94CB79E75E3}" type="datetime1">
              <a:rPr lang="de-DE" smtClean="0"/>
              <a:t>09.12.2019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27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7C2460-F9E8-F24D-A14B-AEE211F4F0F5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ist NICHT Bestandteil eines Entscheidungsbaums?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Wurzel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Blatt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3003611" y="5199720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Stamm</a:t>
            </a:r>
          </a:p>
        </p:txBody>
      </p:sp>
    </p:spTree>
    <p:extLst>
      <p:ext uri="{BB962C8B-B14F-4D97-AF65-F5344CB8AC3E}">
        <p14:creationId xmlns:p14="http://schemas.microsoft.com/office/powerpoint/2010/main" val="23707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07C8CF-2778-5746-9DBC-8683B18ABF4B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zum besten Split stimmt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3003611" y="2769778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sollte möglichst gut zwischen Kategorien trennen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3003611" y="3986733"/>
            <a:ext cx="3136776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beste Split führt zum Baum mit der höchsten Genauigkeit</a:t>
            </a:r>
          </a:p>
        </p:txBody>
      </p:sp>
    </p:spTree>
    <p:extLst>
      <p:ext uri="{BB962C8B-B14F-4D97-AF65-F5344CB8AC3E}">
        <p14:creationId xmlns:p14="http://schemas.microsoft.com/office/powerpoint/2010/main" val="27312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C56129-1A57-1F45-886A-B4DB9AAF0DCF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Aussage ist korrekt?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Die zu erwartenden Konsequenzen bei bestimmten Merkmalskombinationen stehen in den Blättern des Baums.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werden dem Algorithmus vom Nutzer bereitgestellt.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einem </a:t>
            </a:r>
            <a:r>
              <a:rPr lang="de-DE" dirty="0" err="1"/>
              <a:t>Datenset</a:t>
            </a:r>
            <a:r>
              <a:rPr lang="de-DE" dirty="0"/>
              <a:t> gibt es nur einen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84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4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3FD2CC-76E2-E946-B6A3-49C42F8809DC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8" y="1046073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Welcher Entscheidungsbaum / Welche Entscheidungsbäume  ist / sind für diese Daten korrekt?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27E4592-E9E1-CB43-8AB8-FECF8766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12028"/>
              </p:ext>
            </p:extLst>
          </p:nvPr>
        </p:nvGraphicFramePr>
        <p:xfrm>
          <a:off x="1866899" y="2268498"/>
          <a:ext cx="54102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09">
                  <a:extLst>
                    <a:ext uri="{9D8B030D-6E8A-4147-A177-3AD203B41FA5}">
                      <a16:colId xmlns:a16="http://schemas.microsoft.com/office/drawing/2014/main" val="10735123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5135649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08561358"/>
                    </a:ext>
                  </a:extLst>
                </a:gridCol>
                <a:gridCol w="846163">
                  <a:extLst>
                    <a:ext uri="{9D8B030D-6E8A-4147-A177-3AD203B41FA5}">
                      <a16:colId xmlns:a16="http://schemas.microsoft.com/office/drawing/2014/main" val="2521662121"/>
                    </a:ext>
                  </a:extLst>
                </a:gridCol>
              </a:tblGrid>
              <a:tr h="422654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Wochenende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Entfernung </a:t>
                      </a:r>
                      <a:b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</a:br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&gt; 100km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Sonnenschein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1142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189037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03005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69518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994876"/>
                  </a:ext>
                </a:extLst>
              </a:tr>
            </a:tbl>
          </a:graphicData>
        </a:graphic>
      </p:graphicFrame>
      <p:pic>
        <p:nvPicPr>
          <p:cNvPr id="18" name="Grafik 17">
            <a:extLst>
              <a:ext uri="{FF2B5EF4-FFF2-40B4-BE49-F238E27FC236}">
                <a16:creationId xmlns:a16="http://schemas.microsoft.com/office/drawing/2014/main" id="{4BDB1C28-914A-4140-BA56-DAB099C3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8" y="4330674"/>
            <a:ext cx="4127500" cy="16383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38E81BE-EABF-AA42-A497-EFAD4F61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4947112"/>
            <a:ext cx="1981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941F4F-599A-A549-8EB1-921D2EC0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6D07D4-B2C0-8641-A6CF-9DB70D09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4D0AF-E1A7-FB42-9155-A9200C383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EA26A4-CC37-A747-9F75-1B29AD8C1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F9B982-96E2-504A-8752-1328BA3083FE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3FF130-97DC-F04A-B156-1CA84DC13E34}"/>
              </a:ext>
            </a:extLst>
          </p:cNvPr>
          <p:cNvSpPr/>
          <p:nvPr/>
        </p:nvSpPr>
        <p:spPr>
          <a:xfrm>
            <a:off x="1205309" y="1412776"/>
            <a:ext cx="6733381" cy="10081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Der Algorithmus liefert das Ergebnis, dass es regnen wird. Das bedeutet ...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D43AE19-E3B1-9E4D-8865-5BB207600B34}"/>
              </a:ext>
            </a:extLst>
          </p:cNvPr>
          <p:cNvSpPr/>
          <p:nvPr/>
        </p:nvSpPr>
        <p:spPr>
          <a:xfrm>
            <a:off x="2322000" y="2769779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sollte einen Schirm mitnehmen, denn es wird auf jeden Fall regnen.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58B1DB3-BB22-EF4F-9560-0861CE547820}"/>
              </a:ext>
            </a:extLst>
          </p:cNvPr>
          <p:cNvSpPr/>
          <p:nvPr/>
        </p:nvSpPr>
        <p:spPr>
          <a:xfrm>
            <a:off x="2322000" y="3986733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nichts! Was weiß der Computer schon?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176F533-BF0A-D545-8147-C49DB7569EE9}"/>
              </a:ext>
            </a:extLst>
          </p:cNvPr>
          <p:cNvSpPr/>
          <p:nvPr/>
        </p:nvSpPr>
        <p:spPr>
          <a:xfrm>
            <a:off x="2322000" y="5199721"/>
            <a:ext cx="4500000" cy="864096"/>
          </a:xfrm>
          <a:prstGeom prst="roundRect">
            <a:avLst/>
          </a:prstGeom>
          <a:solidFill>
            <a:srgbClr val="19406B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, dass wir überprüfen sollten, wie aussagekräftig dieses Ergebnis ist.</a:t>
            </a:r>
          </a:p>
        </p:txBody>
      </p:sp>
    </p:spTree>
    <p:extLst>
      <p:ext uri="{BB962C8B-B14F-4D97-AF65-F5344CB8AC3E}">
        <p14:creationId xmlns:p14="http://schemas.microsoft.com/office/powerpoint/2010/main" val="128259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956EE4-DAF8-2448-9981-29AA22290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AB582E-7A1B-5F42-AD9C-33B62B950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b="1" dirty="0"/>
              <a:t>10 Min Arbeitsphase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A7AAB-9DBF-C549-8445-CC3C4D5B4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A3A36-01FC-2A42-A957-DE2FE4248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BE176F-66EA-D14F-9BB5-73E23E246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E9C511-4E06-4E4C-B43C-9308270098E9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722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C1A27-9FA0-C243-BC69-F40401D80E35}" type="datetime1">
              <a:rPr lang="de-DE" smtClean="0"/>
              <a:t>09.12.2019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F4356D9-122E-8F48-8434-B2943D13AA11}"/>
              </a:ext>
            </a:extLst>
          </p:cNvPr>
          <p:cNvSpPr txBox="1"/>
          <p:nvPr/>
        </p:nvSpPr>
        <p:spPr>
          <a:xfrm>
            <a:off x="323528" y="1401101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oder Einsatz zur Klassifizierung</a:t>
            </a: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27160C49-6279-5248-A3F5-60D78756C5F0}"/>
              </a:ext>
            </a:extLst>
          </p:cNvPr>
          <p:cNvSpPr/>
          <p:nvPr/>
        </p:nvSpPr>
        <p:spPr>
          <a:xfrm>
            <a:off x="3451650" y="2238292"/>
            <a:ext cx="2448272" cy="72648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73876D43-B0A5-B848-9EC7-B35454C23004}"/>
              </a:ext>
            </a:extLst>
          </p:cNvPr>
          <p:cNvSpPr/>
          <p:nvPr/>
        </p:nvSpPr>
        <p:spPr>
          <a:xfrm>
            <a:off x="3451650" y="5266216"/>
            <a:ext cx="2448272" cy="72648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5ED9C6-6674-524D-AF0A-769A0F545763}"/>
              </a:ext>
            </a:extLst>
          </p:cNvPr>
          <p:cNvSpPr txBox="1"/>
          <p:nvPr/>
        </p:nvSpPr>
        <p:spPr>
          <a:xfrm>
            <a:off x="3549604" y="3699999"/>
            <a:ext cx="2252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Ausprobieren an Testdaten</a:t>
            </a:r>
          </a:p>
        </p:txBody>
      </p:sp>
      <p:sp>
        <p:nvSpPr>
          <p:cNvPr id="14" name="Nach oben gekrümmter Pfeil 13">
            <a:extLst>
              <a:ext uri="{FF2B5EF4-FFF2-40B4-BE49-F238E27FC236}">
                <a16:creationId xmlns:a16="http://schemas.microsoft.com/office/drawing/2014/main" id="{CC7B9288-5319-5F42-9958-EDE428EC42CC}"/>
              </a:ext>
            </a:extLst>
          </p:cNvPr>
          <p:cNvSpPr/>
          <p:nvPr/>
        </p:nvSpPr>
        <p:spPr>
          <a:xfrm rot="16200000">
            <a:off x="7025443" y="2085372"/>
            <a:ext cx="1264366" cy="1032323"/>
          </a:xfrm>
          <a:prstGeom prst="curved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1143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9ACD76-4ED8-B344-BEE8-60C0811A16F4}"/>
              </a:ext>
            </a:extLst>
          </p:cNvPr>
          <p:cNvSpPr txBox="1"/>
          <p:nvPr/>
        </p:nvSpPr>
        <p:spPr>
          <a:xfrm>
            <a:off x="6505498" y="237070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Verbesserung</a:t>
            </a:r>
          </a:p>
        </p:txBody>
      </p:sp>
      <p:pic>
        <p:nvPicPr>
          <p:cNvPr id="18" name="Grafik 17" descr="Regenschirm">
            <a:extLst>
              <a:ext uri="{FF2B5EF4-FFF2-40B4-BE49-F238E27FC236}">
                <a16:creationId xmlns:a16="http://schemas.microsoft.com/office/drawing/2014/main" id="{79C09BB1-3B94-1448-9F57-15520993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1464" y="4509945"/>
            <a:ext cx="1712324" cy="171232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B42206-4A0B-5843-9E69-65885D0BE249}"/>
              </a:ext>
            </a:extLst>
          </p:cNvPr>
          <p:cNvSpPr txBox="1"/>
          <p:nvPr/>
        </p:nvSpPr>
        <p:spPr>
          <a:xfrm>
            <a:off x="7443215" y="4625162"/>
            <a:ext cx="73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36BD7F7-68D8-4D4C-A217-343999C1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5" y="2628385"/>
            <a:ext cx="2812280" cy="2980925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494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  <p:bldP spid="14" grpId="0" animBg="1"/>
      <p:bldP spid="13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AB1824C-D0FE-8E4E-8582-D5929490CE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8F675E-09F5-1C49-B4F1-59884B878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de-DE" b="1" dirty="0"/>
              <a:t>Arbeitsschritte beim Arbeiten mit ML</a:t>
            </a:r>
          </a:p>
          <a:p>
            <a:endParaRPr lang="de-DE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Daten besorgen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Überblick über die Daten verschaffen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Aufteilen der Daten in Trainings- und Testdaten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Wahl eines Algorithmus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Trainieren des Modells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Qualität des Modells mithilfe der Testdaten prüfen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Optimierung oder Einsatz an neuen 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CFB40F-D585-5043-B1C1-DDD77BE252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3D010-A7AA-574E-8343-A10F48D536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E02A4F8-063D-184A-A046-F8E3E1CFA9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074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Sensitivität vs. Spezifität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Welche Ergebnisse können auftreten?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C62C88-C5DC-8946-8BE5-88D00BB19538}" type="datetime1">
              <a:rPr lang="de-DE" smtClean="0"/>
              <a:t>09.12.2019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BF09C0-3B88-AD48-B925-8D81BC208F82}"/>
              </a:ext>
            </a:extLst>
          </p:cNvPr>
          <p:cNvSpPr txBox="1"/>
          <p:nvPr/>
        </p:nvSpPr>
        <p:spPr>
          <a:xfrm>
            <a:off x="-552528" y="4651014"/>
            <a:ext cx="27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33A637-E768-C444-828F-B3DB6D8C3CA5}"/>
              </a:ext>
            </a:extLst>
          </p:cNvPr>
          <p:cNvSpPr txBox="1"/>
          <p:nvPr/>
        </p:nvSpPr>
        <p:spPr>
          <a:xfrm>
            <a:off x="-586452" y="3598682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C0B88ED-CF37-A940-867C-14612D563071}"/>
              </a:ext>
            </a:extLst>
          </p:cNvPr>
          <p:cNvSpPr txBox="1"/>
          <p:nvPr/>
        </p:nvSpPr>
        <p:spPr>
          <a:xfrm>
            <a:off x="1324905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Kein Niederschlag vorhergesagt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F2E9DC-0E40-CB44-B080-55E44E8DF3C5}"/>
              </a:ext>
            </a:extLst>
          </p:cNvPr>
          <p:cNvSpPr txBox="1"/>
          <p:nvPr/>
        </p:nvSpPr>
        <p:spPr>
          <a:xfrm>
            <a:off x="3303460" y="2752700"/>
            <a:ext cx="27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Niederschlag vorhergesagt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/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Sensitivität: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3526+808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BB405-0CF8-204A-8919-F3A65EE81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04" y="4382186"/>
                <a:ext cx="2765246" cy="151259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/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Spezifität: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1701+883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9FDBC5A-1C20-4540-BF5F-7019FAA8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30" y="2347955"/>
                <a:ext cx="2271172" cy="1512337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38D2D323-5B1D-5A43-A51D-9614BB6D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50" y="3318372"/>
            <a:ext cx="4102437" cy="201865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58576BE-ACB1-0A40-AEEF-8FA5F322CE87}"/>
              </a:ext>
            </a:extLst>
          </p:cNvPr>
          <p:cNvSpPr/>
          <p:nvPr/>
        </p:nvSpPr>
        <p:spPr>
          <a:xfrm>
            <a:off x="1593450" y="4297721"/>
            <a:ext cx="4102437" cy="10093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62116D95-0D85-E44B-A0CC-58CB8A81EB5C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4678838" y="4272881"/>
            <a:ext cx="354197" cy="2422535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1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3FF6B5-971A-8143-82F6-0B9DA742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Erinnerung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Erinnerung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F5957-B9FD-EE47-8975-42D63A2FEDF1}" type="datetime1">
              <a:rPr lang="de-DE" smtClean="0"/>
              <a:t>09.12.2019</a:t>
            </a:fld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67707A7-6E2C-2E4F-8B09-B1A910E9D174}"/>
              </a:ext>
            </a:extLst>
          </p:cNvPr>
          <p:cNvCxnSpPr>
            <a:cxnSpLocks/>
          </p:cNvCxnSpPr>
          <p:nvPr/>
        </p:nvCxnSpPr>
        <p:spPr>
          <a:xfrm flipV="1">
            <a:off x="4067944" y="2996952"/>
            <a:ext cx="0" cy="2515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03648" y="3882352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CD050CD-214E-2748-B2CD-D0FEBE0D0995}"/>
              </a:ext>
            </a:extLst>
          </p:cNvPr>
          <p:cNvSpPr txBox="1"/>
          <p:nvPr/>
        </p:nvSpPr>
        <p:spPr>
          <a:xfrm>
            <a:off x="6198742" y="3458827"/>
            <a:ext cx="196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Threshold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9D3282-A4D8-2143-B648-1A089D739EEB}"/>
              </a:ext>
            </a:extLst>
          </p:cNvPr>
          <p:cNvSpPr/>
          <p:nvPr/>
        </p:nvSpPr>
        <p:spPr>
          <a:xfrm>
            <a:off x="5275077" y="418064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475364-6B06-4D4A-A9B0-6F728A7FFC10}"/>
              </a:ext>
            </a:extLst>
          </p:cNvPr>
          <p:cNvSpPr/>
          <p:nvPr/>
        </p:nvSpPr>
        <p:spPr>
          <a:xfrm>
            <a:off x="5697722" y="359435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721977E-EE76-1843-A4B4-03D0EDEF9DED}"/>
              </a:ext>
            </a:extLst>
          </p:cNvPr>
          <p:cNvCxnSpPr>
            <a:cxnSpLocks/>
          </p:cNvCxnSpPr>
          <p:nvPr/>
        </p:nvCxnSpPr>
        <p:spPr>
          <a:xfrm>
            <a:off x="1403648" y="4468646"/>
            <a:ext cx="66247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9BA1A0-9CFF-394E-9256-6333AF6B6DAB}"/>
              </a:ext>
            </a:extLst>
          </p:cNvPr>
          <p:cNvSpPr/>
          <p:nvPr/>
        </p:nvSpPr>
        <p:spPr>
          <a:xfrm>
            <a:off x="3176378" y="4222272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61DBDC-E276-5041-92DE-30FB1E94EA85}"/>
              </a:ext>
            </a:extLst>
          </p:cNvPr>
          <p:cNvSpPr/>
          <p:nvPr/>
        </p:nvSpPr>
        <p:spPr>
          <a:xfrm>
            <a:off x="3176378" y="3907829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4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2" grpId="1" animBg="1"/>
      <p:bldP spid="13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Teilgebiet „Maschinelles Lernen“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09.12.2019</a:t>
            </a:fld>
            <a:endParaRPr lang="de-D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971B7C-1686-4047-BCC0-CBC2C39E003A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2B7B9B-92FF-CE4C-A7DD-9D5A0B71A46B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21FC68-7B80-C44B-8C45-BC7AC11A11B9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502FDC-8668-9843-8F11-51B28C033E22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26331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B65065-8652-4347-826C-2DDF8EE6E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Hyperparameter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A2E652-6325-2C4C-A210-C8D181E53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C80576-EB14-CA41-915F-0B9BB12E53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2ABB2F-B8C3-1345-A5C2-8C768D6650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A1AE53-1722-3A4A-9DD6-4A82DC98CCD2}" type="datetime1">
              <a:rPr lang="de-DE" smtClean="0"/>
              <a:t>09.12.2019</a:t>
            </a:fld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612CC5B-EEDB-6D43-9BDE-7068B08F2EC7}"/>
              </a:ext>
            </a:extLst>
          </p:cNvPr>
          <p:cNvSpPr/>
          <p:nvPr/>
        </p:nvSpPr>
        <p:spPr>
          <a:xfrm>
            <a:off x="6607777" y="4906557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Tiefe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D3C4898-A1EE-8045-AE17-CCD325A05876}"/>
              </a:ext>
            </a:extLst>
          </p:cNvPr>
          <p:cNvSpPr/>
          <p:nvPr/>
        </p:nvSpPr>
        <p:spPr>
          <a:xfrm>
            <a:off x="6607777" y="1409775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Split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4BD817B-12FA-A44F-8AE6-C9D13DCEF40D}"/>
              </a:ext>
            </a:extLst>
          </p:cNvPr>
          <p:cNvSpPr/>
          <p:nvPr/>
        </p:nvSpPr>
        <p:spPr>
          <a:xfrm>
            <a:off x="6610738" y="3740963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Minimale Anzahl an Datensätzen pro Blatt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98DDE1C-4DDD-4341-A08E-B575855A6499}"/>
              </a:ext>
            </a:extLst>
          </p:cNvPr>
          <p:cNvSpPr/>
          <p:nvPr/>
        </p:nvSpPr>
        <p:spPr>
          <a:xfrm>
            <a:off x="6607777" y="2575369"/>
            <a:ext cx="2079023" cy="811920"/>
          </a:xfrm>
          <a:prstGeom prst="roundRect">
            <a:avLst/>
          </a:prstGeom>
          <a:solidFill>
            <a:srgbClr val="595959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Maximale Anzahl Features pro Split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AD344BA-FA1F-2541-B082-DFD2FF4A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67" y="1306124"/>
            <a:ext cx="4217640" cy="45569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C1075CB-9079-C14A-99FF-429FC577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7" y="1258782"/>
            <a:ext cx="3695700" cy="46228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2FDBDE5-3B51-284E-9E0A-87C042A33D8F}"/>
              </a:ext>
            </a:extLst>
          </p:cNvPr>
          <p:cNvSpPr txBox="1"/>
          <p:nvPr/>
        </p:nvSpPr>
        <p:spPr>
          <a:xfrm>
            <a:off x="372294" y="1122299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5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C738DC1-A81E-C049-A6FE-01E92B1C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76" y="1368963"/>
            <a:ext cx="3719014" cy="453752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BD9D976-60EC-FF47-A098-AEF5C4BC3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39" y="1170510"/>
            <a:ext cx="5457844" cy="413853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DECAA56-3D32-D141-8A35-11DCBAB5E39C}"/>
              </a:ext>
            </a:extLst>
          </p:cNvPr>
          <p:cNvSpPr txBox="1"/>
          <p:nvPr/>
        </p:nvSpPr>
        <p:spPr>
          <a:xfrm>
            <a:off x="362747" y="1387554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4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03ECCAB9-67B7-D543-AA7F-5CF752BAF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05" y="1233414"/>
            <a:ext cx="4848192" cy="407563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2401D65-753A-EB44-90D5-F13762092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74" y="1128404"/>
            <a:ext cx="5457844" cy="4601192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12EBC07E-D584-3A40-A272-6A424EA06254}"/>
              </a:ext>
            </a:extLst>
          </p:cNvPr>
          <p:cNvSpPr txBox="1"/>
          <p:nvPr/>
        </p:nvSpPr>
        <p:spPr>
          <a:xfrm>
            <a:off x="4226039" y="1194638"/>
            <a:ext cx="167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Beispielwert: 1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E66999B-33C2-744C-A323-7D56A42F8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60" y="1963174"/>
            <a:ext cx="5272037" cy="30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31" grpId="0"/>
      <p:bldP spid="31" grpId="1"/>
      <p:bldP spid="36" grpId="0"/>
      <p:bldP spid="36" grpId="1"/>
      <p:bldP spid="41" grpId="0"/>
      <p:bldP spid="4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AAF794C-FF44-E445-B989-D33FD4C6F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Arbeitsphase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015EE-8180-E24A-A228-C15BB015E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>
              <a:lnSpc>
                <a:spcPct val="250000"/>
              </a:lnSpc>
            </a:pPr>
            <a:r>
              <a:rPr lang="de-DE" sz="4400" b="1" dirty="0"/>
              <a:t>Und jetzt?</a:t>
            </a:r>
          </a:p>
          <a:p>
            <a:pPr algn="ctr">
              <a:lnSpc>
                <a:spcPct val="250000"/>
              </a:lnSpc>
            </a:pPr>
            <a:r>
              <a:rPr lang="de-DE" sz="4400" b="1" dirty="0"/>
              <a:t>Selbst ausprobieren!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69F319-A515-9A48-B9E4-4CC8EE2DCF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211150-6DFE-7B4F-9AB5-C05A4D247D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688140D-1E59-DC4F-9EDB-28ACB1960B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5D9AD2-9CCB-8B48-BDCD-782902121B66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4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de-DE" sz="3200" b="1" dirty="0"/>
              <a:t>Was konnte beobachtet werden?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6816E3-33C5-8A4C-806C-BD00514732E1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7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013664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Was haben wir gesehen?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F4FF37-B3D0-9E4E-A327-E3B83EFE1478}" type="datetime1">
              <a:rPr lang="de-DE" smtClean="0"/>
              <a:t>09.12.2019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EEB983-33A2-8747-B1F6-7BFB8ACC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86034"/>
            <a:ext cx="3600000" cy="21305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410DC9-FBEF-A94A-9E2A-36FAE493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00" y="1628800"/>
            <a:ext cx="3600000" cy="21321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5176C7-892C-7A48-9806-6F2C0B81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62" y="3881238"/>
            <a:ext cx="3600000" cy="212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DA8342-C200-104D-A964-D79B6EAB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83" y="4068491"/>
            <a:ext cx="3600000" cy="21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992608A-7CA7-9B40-A652-79A91AEE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E5B8FF-99EF-ED42-AF7C-7287C2E84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de-DE" sz="3600" b="1" dirty="0"/>
              <a:t>PAUSE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0A5593-9948-4640-B14A-A36894D5B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68DFD7-FE57-1B4C-9EBB-463BCBF4B0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1CA4017-780D-F749-B08D-AC0A612937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D96662-F875-BC40-8BB8-CD22D38857A9}" type="datetime1">
              <a:rPr lang="de-DE" smtClean="0"/>
              <a:t>09.12.2019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910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B9227FA7-D73B-AF41-AB8B-0FC4063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95466"/>
            <a:ext cx="7239000" cy="37737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40A4D2-B610-354B-A0E7-6C10830E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83572-E130-E349-9890-8EA2748A0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1299882"/>
            <a:ext cx="7239000" cy="4495800"/>
          </a:xfrm>
        </p:spPr>
        <p:txBody>
          <a:bodyPr anchor="t"/>
          <a:lstStyle/>
          <a:p>
            <a:pPr algn="ctr"/>
            <a:r>
              <a:rPr lang="de-DE" sz="3200" b="1" dirty="0"/>
              <a:t>Rekapitulation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F5844-3917-5548-82F5-7BE8A2112A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07682-4FBE-D843-A9E3-9407891609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B9CEEB-F4A8-6F4D-BB71-917DD4300D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AB4598-0B6B-4849-97BD-CDF87D48F527}" type="datetime1">
              <a:rPr lang="de-DE" smtClean="0"/>
              <a:t>09.12.2019</a:t>
            </a:fld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4E720FB-9DF0-6748-8697-B554C8A994F6}"/>
              </a:ext>
            </a:extLst>
          </p:cNvPr>
          <p:cNvCxnSpPr>
            <a:cxnSpLocks/>
          </p:cNvCxnSpPr>
          <p:nvPr/>
        </p:nvCxnSpPr>
        <p:spPr>
          <a:xfrm>
            <a:off x="1463353" y="4293544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93582F8-5EC0-1B47-AD3F-B6825D1053D5}"/>
              </a:ext>
            </a:extLst>
          </p:cNvPr>
          <p:cNvSpPr/>
          <p:nvPr/>
        </p:nvSpPr>
        <p:spPr>
          <a:xfrm>
            <a:off x="4583968" y="4222918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8B51CC-6989-974B-91E9-C06DE4E2BBA0}"/>
              </a:ext>
            </a:extLst>
          </p:cNvPr>
          <p:cNvSpPr/>
          <p:nvPr/>
        </p:nvSpPr>
        <p:spPr>
          <a:xfrm>
            <a:off x="5724128" y="3578306"/>
            <a:ext cx="288000" cy="28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68471B-B389-444F-9B8E-1E9C2C086A82}"/>
              </a:ext>
            </a:extLst>
          </p:cNvPr>
          <p:cNvSpPr txBox="1"/>
          <p:nvPr/>
        </p:nvSpPr>
        <p:spPr>
          <a:xfrm>
            <a:off x="2631083" y="2642511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Gutartiger Tumor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AC2AC4-E4CB-2B4F-98AC-87C0322332D2}"/>
              </a:ext>
            </a:extLst>
          </p:cNvPr>
          <p:cNvSpPr txBox="1"/>
          <p:nvPr/>
        </p:nvSpPr>
        <p:spPr>
          <a:xfrm>
            <a:off x="5185491" y="2651602"/>
            <a:ext cx="145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Bösartiger Tumor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29B9FAA-C011-9A4C-A234-D9C598590208}"/>
              </a:ext>
            </a:extLst>
          </p:cNvPr>
          <p:cNvCxnSpPr>
            <a:cxnSpLocks/>
          </p:cNvCxnSpPr>
          <p:nvPr/>
        </p:nvCxnSpPr>
        <p:spPr>
          <a:xfrm>
            <a:off x="2688958" y="2446108"/>
            <a:ext cx="360500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91CE4CE-D640-4848-AA27-0333BD8D8A17}"/>
              </a:ext>
            </a:extLst>
          </p:cNvPr>
          <p:cNvSpPr txBox="1"/>
          <p:nvPr/>
        </p:nvSpPr>
        <p:spPr>
          <a:xfrm>
            <a:off x="3981638" y="2487724"/>
            <a:ext cx="424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Entzündungswerten, Größe des Knotens, etc.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65F40BF-DD17-3D43-8EC5-5A5DCA8F479E}"/>
              </a:ext>
            </a:extLst>
          </p:cNvPr>
          <p:cNvCxnSpPr/>
          <p:nvPr/>
        </p:nvCxnSpPr>
        <p:spPr>
          <a:xfrm>
            <a:off x="4988042" y="3122504"/>
            <a:ext cx="657792" cy="3958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98D2D46-559D-D240-BF34-D8EA8CC36432}"/>
              </a:ext>
            </a:extLst>
          </p:cNvPr>
          <p:cNvSpPr txBox="1"/>
          <p:nvPr/>
        </p:nvSpPr>
        <p:spPr>
          <a:xfrm>
            <a:off x="3638745" y="2824314"/>
            <a:ext cx="3093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wird als gutartig klassifiziert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3F8C2-3255-A94C-9AE7-231525AC1774}"/>
              </a:ext>
            </a:extLst>
          </p:cNvPr>
          <p:cNvSpPr txBox="1"/>
          <p:nvPr/>
        </p:nvSpPr>
        <p:spPr>
          <a:xfrm>
            <a:off x="2094356" y="4955818"/>
            <a:ext cx="184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Gutartig wird als </a:t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bösartig klassifiziert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C4219F8-DCAF-5841-AB25-0D2F26F7803E}"/>
              </a:ext>
            </a:extLst>
          </p:cNvPr>
          <p:cNvCxnSpPr>
            <a:cxnSpLocks/>
          </p:cNvCxnSpPr>
          <p:nvPr/>
        </p:nvCxnSpPr>
        <p:spPr>
          <a:xfrm>
            <a:off x="1463353" y="4509120"/>
            <a:ext cx="67281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0D1595-D88D-8B45-B714-958EF690B170}"/>
              </a:ext>
            </a:extLst>
          </p:cNvPr>
          <p:cNvCxnSpPr>
            <a:cxnSpLocks/>
          </p:cNvCxnSpPr>
          <p:nvPr/>
        </p:nvCxnSpPr>
        <p:spPr>
          <a:xfrm flipV="1">
            <a:off x="3665608" y="4425041"/>
            <a:ext cx="920098" cy="591484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B402864-3D7F-AB4D-A873-192737AE758E}"/>
              </a:ext>
            </a:extLst>
          </p:cNvPr>
          <p:cNvCxnSpPr>
            <a:cxnSpLocks/>
          </p:cNvCxnSpPr>
          <p:nvPr/>
        </p:nvCxnSpPr>
        <p:spPr>
          <a:xfrm>
            <a:off x="4141281" y="2769041"/>
            <a:ext cx="586687" cy="8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F1DC18-71B9-C24A-A15B-2BC5739E200B}"/>
              </a:ext>
            </a:extLst>
          </p:cNvPr>
          <p:cNvCxnSpPr>
            <a:cxnSpLocks/>
          </p:cNvCxnSpPr>
          <p:nvPr/>
        </p:nvCxnSpPr>
        <p:spPr>
          <a:xfrm>
            <a:off x="4892147" y="2763837"/>
            <a:ext cx="293344" cy="13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/>
      <p:bldP spid="19" grpId="0"/>
      <p:bldP spid="21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4038600"/>
            <a:ext cx="5486400" cy="1347788"/>
          </a:xfrm>
        </p:spPr>
        <p:txBody>
          <a:bodyPr/>
          <a:lstStyle/>
          <a:p>
            <a:r>
              <a:rPr lang="de-DE" dirty="0">
                <a:solidFill>
                  <a:srgbClr val="7F7F7F"/>
                </a:solidFill>
                <a:latin typeface="Verdana" charset="0"/>
              </a:rPr>
              <a:t>Vielen Dank für die Aufmerksamkeit.</a:t>
            </a:r>
            <a:br>
              <a:rPr lang="de-DE" dirty="0">
                <a:solidFill>
                  <a:srgbClr val="7F7F7F"/>
                </a:solidFill>
                <a:latin typeface="Verdana" charset="0"/>
              </a:rPr>
            </a:br>
            <a:r>
              <a:rPr lang="de-DE" dirty="0">
                <a:solidFill>
                  <a:srgbClr val="7F7F7F"/>
                </a:solidFill>
                <a:latin typeface="Verdana" charset="0"/>
              </a:rPr>
              <a:t>© Franz Walgenbach, Lukas Wachter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CB91F9-4B63-0245-8383-13AD9E27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0233-ABB7-764E-BF71-EA93928220CA}" type="datetime1">
              <a:rPr lang="de-DE" smtClean="0"/>
              <a:t>09.12.2019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58DBD9-C765-744E-AEBF-E938BC46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C0A2D-6999-894B-BC8C-184C621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DEF5A-0668-B843-94FE-966989924533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Was ist „Maschinelles Lernen“?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DD58E5-3B45-3943-AFDA-B77D9EA80347}" type="datetime1">
              <a:rPr lang="de-DE" smtClean="0"/>
              <a:t>09.12.2019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1B28BE-D878-D046-BFAF-67EE892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0864"/>
            <a:ext cx="2592288" cy="12103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EB11A7-E1E5-C642-90C5-E20E069F0455}"/>
              </a:ext>
            </a:extLst>
          </p:cNvPr>
          <p:cNvSpPr txBox="1"/>
          <p:nvPr/>
        </p:nvSpPr>
        <p:spPr>
          <a:xfrm>
            <a:off x="1815822" y="206084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Google's Autodraw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Computer">
            <a:extLst>
              <a:ext uri="{FF2B5EF4-FFF2-40B4-BE49-F238E27FC236}">
                <a16:creationId xmlns:a16="http://schemas.microsoft.com/office/drawing/2014/main" id="{3179DC92-BAA3-1946-B4CF-C0DF5EF99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9872" y="2635655"/>
            <a:ext cx="1877900" cy="18779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5BAEC61-AF84-5247-A8C6-1064CEF4E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98450" y="2721796"/>
            <a:ext cx="2520000" cy="17162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4F3DD7A-E145-414C-8904-AA3177F5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00" y="2557915"/>
            <a:ext cx="2520000" cy="2033379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B1179F9-590D-A04F-83D9-1C0D60ED730E}"/>
              </a:ext>
            </a:extLst>
          </p:cNvPr>
          <p:cNvCxnSpPr>
            <a:stCxn id="17" idx="1"/>
            <a:endCxn id="15" idx="1"/>
          </p:cNvCxnSpPr>
          <p:nvPr/>
        </p:nvCxnSpPr>
        <p:spPr>
          <a:xfrm flipV="1">
            <a:off x="2818450" y="3574605"/>
            <a:ext cx="601422" cy="52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B9F7F84-E319-C546-8661-49803FDD4D4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297772" y="3574605"/>
            <a:ext cx="86902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6949F4-55A6-964F-8C1A-973216EE5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ist maschinelles Lernen?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11DDB6-B702-514F-B855-1AABD45B4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b="1" dirty="0"/>
              <a:t>„Andere Kunden kauften auch …“</a:t>
            </a:r>
          </a:p>
          <a:p>
            <a:pPr algn="ctr"/>
            <a:endParaRPr lang="de-DE" b="1" dirty="0"/>
          </a:p>
          <a:p>
            <a:r>
              <a:rPr lang="de-DE" sz="1800" b="1" dirty="0"/>
              <a:t>Situation: </a:t>
            </a:r>
            <a:r>
              <a:rPr lang="de-DE" sz="1800" dirty="0"/>
              <a:t>Computer bei Onlineshop gekauft, Preis: 899€</a:t>
            </a:r>
            <a:endParaRPr lang="de-DE" sz="1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DADF5-34E2-094C-B056-25900F7CE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EF2C6-2A70-624B-A8B2-DDA5EB8F9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9E4F49E-E45E-7D44-AC1C-46B0913225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302DB1-1E60-C949-9E18-16EDBFB6D6F6}" type="datetime1">
              <a:rPr lang="de-DE" smtClean="0"/>
              <a:t>09.12.2019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BCE091-9F32-A145-AFBD-073D30A145C4}"/>
              </a:ext>
            </a:extLst>
          </p:cNvPr>
          <p:cNvSpPr txBox="1"/>
          <p:nvPr/>
        </p:nvSpPr>
        <p:spPr>
          <a:xfrm>
            <a:off x="1115562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5AED34-9117-284B-A283-A10579F76D5C}"/>
              </a:ext>
            </a:extLst>
          </p:cNvPr>
          <p:cNvSpPr txBox="1"/>
          <p:nvPr/>
        </p:nvSpPr>
        <p:spPr>
          <a:xfrm>
            <a:off x="4788024" y="2842636"/>
            <a:ext cx="3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Nicht-lernend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83855A5-ADA3-7B47-93C4-0B1BEC934944}"/>
              </a:ext>
            </a:extLst>
          </p:cNvPr>
          <p:cNvSpPr/>
          <p:nvPr/>
        </p:nvSpPr>
        <p:spPr>
          <a:xfrm>
            <a:off x="5144686" y="3330704"/>
            <a:ext cx="2500406" cy="2808312"/>
          </a:xfrm>
          <a:prstGeom prst="rect">
            <a:avLst/>
          </a:prstGeom>
          <a:noFill/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22EB2A-1E21-8A45-8386-9EFF71795DF9}"/>
              </a:ext>
            </a:extLst>
          </p:cNvPr>
          <p:cNvSpPr txBox="1"/>
          <p:nvPr/>
        </p:nvSpPr>
        <p:spPr>
          <a:xfrm>
            <a:off x="5144686" y="3474720"/>
            <a:ext cx="250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PC-Zubehör</a:t>
            </a:r>
          </a:p>
        </p:txBody>
      </p:sp>
      <p:pic>
        <p:nvPicPr>
          <p:cNvPr id="15" name="Grafik 14" descr="USB">
            <a:extLst>
              <a:ext uri="{FF2B5EF4-FFF2-40B4-BE49-F238E27FC236}">
                <a16:creationId xmlns:a16="http://schemas.microsoft.com/office/drawing/2014/main" id="{856ADB54-C55C-4D48-B383-2C467184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0750" y="4011124"/>
            <a:ext cx="914400" cy="914400"/>
          </a:xfrm>
          <a:prstGeom prst="rect">
            <a:avLst/>
          </a:prstGeom>
        </p:spPr>
      </p:pic>
      <p:pic>
        <p:nvPicPr>
          <p:cNvPr id="17" name="Grafik 16" descr="Drucker">
            <a:extLst>
              <a:ext uri="{FF2B5EF4-FFF2-40B4-BE49-F238E27FC236}">
                <a16:creationId xmlns:a16="http://schemas.microsoft.com/office/drawing/2014/main" id="{9B98A857-1411-E64E-BBE3-33354E533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861" y="5051882"/>
            <a:ext cx="914400" cy="914400"/>
          </a:xfrm>
          <a:prstGeom prst="rect">
            <a:avLst/>
          </a:prstGeom>
        </p:spPr>
      </p:pic>
      <p:pic>
        <p:nvPicPr>
          <p:cNvPr id="19" name="Grafik 18" descr="Kopfhörer">
            <a:extLst>
              <a:ext uri="{FF2B5EF4-FFF2-40B4-BE49-F238E27FC236}">
                <a16:creationId xmlns:a16="http://schemas.microsoft.com/office/drawing/2014/main" id="{405C6D95-761E-094E-AA49-752F6E714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3206" y="4079728"/>
            <a:ext cx="914400" cy="91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3556E1F-E651-1747-A69C-3C752B412B6E}"/>
              </a:ext>
            </a:extLst>
          </p:cNvPr>
          <p:cNvSpPr txBox="1"/>
          <p:nvPr/>
        </p:nvSpPr>
        <p:spPr>
          <a:xfrm>
            <a:off x="446285" y="3636336"/>
            <a:ext cx="15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Uhrzeit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8423DC-CE96-624C-8B3E-26669ADE993A}"/>
              </a:ext>
            </a:extLst>
          </p:cNvPr>
          <p:cNvSpPr txBox="1"/>
          <p:nvPr/>
        </p:nvSpPr>
        <p:spPr>
          <a:xfrm>
            <a:off x="3145174" y="4221379"/>
            <a:ext cx="203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09D0382-DE08-CB46-8725-CBD474080958}"/>
              </a:ext>
            </a:extLst>
          </p:cNvPr>
          <p:cNvSpPr txBox="1"/>
          <p:nvPr/>
        </p:nvSpPr>
        <p:spPr>
          <a:xfrm>
            <a:off x="283539" y="4878452"/>
            <a:ext cx="169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Kategorie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419C740-60F7-AE4D-AFED-B189C3CBE218}"/>
              </a:ext>
            </a:extLst>
          </p:cNvPr>
          <p:cNvSpPr txBox="1"/>
          <p:nvPr/>
        </p:nvSpPr>
        <p:spPr>
          <a:xfrm>
            <a:off x="2568044" y="3330704"/>
            <a:ext cx="18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Kaufhistorie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0CF681-6BA6-CC46-BAAB-9E140A7C303B}"/>
              </a:ext>
            </a:extLst>
          </p:cNvPr>
          <p:cNvSpPr txBox="1"/>
          <p:nvPr/>
        </p:nvSpPr>
        <p:spPr>
          <a:xfrm>
            <a:off x="1819464" y="5526000"/>
            <a:ext cx="204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Interessen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BAC4ABB-81A9-6148-BBEC-A33B20A8FF7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00530" y="4005668"/>
            <a:ext cx="618934" cy="244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F90EA4-D786-484E-B33D-615B1BBC9A9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935502" y="3700036"/>
            <a:ext cx="558709" cy="544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8909E07-C49A-2B43-9D36-ADC771DBEE69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701569" y="5156668"/>
            <a:ext cx="14010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87715D8-5704-FE4D-9D43-B2842EDE792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30400" y="4829997"/>
            <a:ext cx="761192" cy="48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F50C22D-97AC-CB48-8ED7-D4540D43D86B}"/>
              </a:ext>
            </a:extLst>
          </p:cNvPr>
          <p:cNvCxnSpPr>
            <a:stCxn id="21" idx="2"/>
          </p:cNvCxnSpPr>
          <p:nvPr/>
        </p:nvCxnSpPr>
        <p:spPr>
          <a:xfrm flipH="1">
            <a:off x="3130398" y="4590711"/>
            <a:ext cx="1033560" cy="229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fik 38" descr="Optischer Datenträger">
            <a:extLst>
              <a:ext uri="{FF2B5EF4-FFF2-40B4-BE49-F238E27FC236}">
                <a16:creationId xmlns:a16="http://schemas.microsoft.com/office/drawing/2014/main" id="{832D8368-C262-A742-8274-ABB6943C8C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5224" y="3901500"/>
            <a:ext cx="1378422" cy="1378422"/>
          </a:xfrm>
          <a:prstGeom prst="rect">
            <a:avLst/>
          </a:prstGeom>
        </p:spPr>
      </p:pic>
      <p:pic>
        <p:nvPicPr>
          <p:cNvPr id="41" name="Grafik 40" descr="Musiknoten">
            <a:extLst>
              <a:ext uri="{FF2B5EF4-FFF2-40B4-BE49-F238E27FC236}">
                <a16:creationId xmlns:a16="http://schemas.microsoft.com/office/drawing/2014/main" id="{C496301D-805A-FE4D-BF74-EE186BAA7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4379" y="4015332"/>
            <a:ext cx="412094" cy="4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F0231B-7C36-1347-83A2-06281352D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44A11F-72AB-674F-9DEC-3C0B81401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1" dirty="0"/>
              <a:t>3 Typen maschinellen Lernens: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06352-0A48-024A-98AA-36985F914F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E02BAA-E9F9-3440-BDE3-D5265CB92B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60DAFB-064D-134E-9C62-F26F30E967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32FDB1-DFA0-654C-9821-611A0F45C7B1}" type="datetime1">
              <a:rPr lang="de-DE" smtClean="0"/>
              <a:t>09.12.2019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5B9C6-4600-D547-8D60-58E2F46F2F10}"/>
              </a:ext>
            </a:extLst>
          </p:cNvPr>
          <p:cNvSpPr/>
          <p:nvPr/>
        </p:nvSpPr>
        <p:spPr>
          <a:xfrm>
            <a:off x="1583668" y="2492896"/>
            <a:ext cx="5976664" cy="2736304"/>
          </a:xfrm>
          <a:prstGeom prst="ellipse">
            <a:avLst/>
          </a:prstGeom>
          <a:solidFill>
            <a:schemeClr val="tx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CEE3A6-50E0-104E-A371-E2C1E7354A97}"/>
              </a:ext>
            </a:extLst>
          </p:cNvPr>
          <p:cNvSpPr txBox="1"/>
          <p:nvPr/>
        </p:nvSpPr>
        <p:spPr>
          <a:xfrm>
            <a:off x="5652120" y="353788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Künstliche</a:t>
            </a:r>
            <a:b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9B6F34-90BA-9343-B638-64C3486679C0}"/>
              </a:ext>
            </a:extLst>
          </p:cNvPr>
          <p:cNvSpPr/>
          <p:nvPr/>
        </p:nvSpPr>
        <p:spPr>
          <a:xfrm>
            <a:off x="2375757" y="2852935"/>
            <a:ext cx="2232248" cy="201622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A6C9293-A233-0E4E-9390-1FD92CB83AB8}"/>
              </a:ext>
            </a:extLst>
          </p:cNvPr>
          <p:cNvSpPr txBox="1"/>
          <p:nvPr/>
        </p:nvSpPr>
        <p:spPr>
          <a:xfrm>
            <a:off x="2560260" y="3541981"/>
            <a:ext cx="18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Maschinelles</a:t>
            </a:r>
            <a:b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22F2BB-32D5-1443-A463-137BDEFF2D82}"/>
              </a:ext>
            </a:extLst>
          </p:cNvPr>
          <p:cNvSpPr txBox="1"/>
          <p:nvPr/>
        </p:nvSpPr>
        <p:spPr>
          <a:xfrm>
            <a:off x="2560259" y="2132856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C917B5-14E4-304E-98B9-3596FC5C60A6}"/>
              </a:ext>
            </a:extLst>
          </p:cNvPr>
          <p:cNvSpPr txBox="1"/>
          <p:nvPr/>
        </p:nvSpPr>
        <p:spPr>
          <a:xfrm>
            <a:off x="1106582" y="3100351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Unüberwachtes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94E166-ABE6-8746-8AE6-790C30697CC3}"/>
              </a:ext>
            </a:extLst>
          </p:cNvPr>
          <p:cNvSpPr txBox="1"/>
          <p:nvPr/>
        </p:nvSpPr>
        <p:spPr>
          <a:xfrm>
            <a:off x="3044441" y="4548352"/>
            <a:ext cx="18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Bestärkendes</a:t>
            </a:r>
            <a:b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Lernen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CE243D-9AE6-6947-8F8F-6E4633E7F560}"/>
              </a:ext>
            </a:extLst>
          </p:cNvPr>
          <p:cNvSpPr txBox="1"/>
          <p:nvPr/>
        </p:nvSpPr>
        <p:spPr>
          <a:xfrm>
            <a:off x="3907013" y="2875619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96C4CC-231B-0F48-A983-FD9989AA5978}"/>
              </a:ext>
            </a:extLst>
          </p:cNvPr>
          <p:cNvSpPr txBox="1"/>
          <p:nvPr/>
        </p:nvSpPr>
        <p:spPr>
          <a:xfrm>
            <a:off x="1290337" y="4127951"/>
            <a:ext cx="146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7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B439927-E697-6C49-B75A-8AFDB2D9A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68DA75-49B8-AB4B-BD25-563B77842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50" y="1127279"/>
            <a:ext cx="7239000" cy="4495800"/>
          </a:xfrm>
        </p:spPr>
        <p:txBody>
          <a:bodyPr/>
          <a:lstStyle/>
          <a:p>
            <a:r>
              <a:rPr lang="de-DE" b="1" dirty="0"/>
              <a:t>Überwachtes Lernen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785-984A-7140-AB2D-ED1A8208F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C62C30-C1ED-F246-8DEC-35D7CC965E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A6CB74-AAC2-CB4C-A5A2-494BC0BE52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03934C-BE44-1A47-872A-D3DC5C798CD7}" type="datetime1">
              <a:rPr lang="de-DE" smtClean="0"/>
              <a:t>09.12.2019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AFA2BA-5838-2745-B776-C023EA4E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62039"/>
            <a:ext cx="2479429" cy="26390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1786012-2E02-7B44-AA23-F6714B8F7EE8}"/>
              </a:ext>
            </a:extLst>
          </p:cNvPr>
          <p:cNvSpPr txBox="1"/>
          <p:nvPr/>
        </p:nvSpPr>
        <p:spPr>
          <a:xfrm>
            <a:off x="375110" y="52797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Daten mit „Labels“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A4AF4E3-F897-2A4E-8BDA-1E0180E04F9B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2946973" y="2988855"/>
            <a:ext cx="983915" cy="79271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ylinder 13">
            <a:extLst>
              <a:ext uri="{FF2B5EF4-FFF2-40B4-BE49-F238E27FC236}">
                <a16:creationId xmlns:a16="http://schemas.microsoft.com/office/drawing/2014/main" id="{C2CCF63F-9D97-9B40-8C53-836CCE68A847}"/>
              </a:ext>
            </a:extLst>
          </p:cNvPr>
          <p:cNvSpPr/>
          <p:nvPr/>
        </p:nvSpPr>
        <p:spPr>
          <a:xfrm>
            <a:off x="3930888" y="2160763"/>
            <a:ext cx="1244010" cy="165618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CBEEF7-1010-7E4B-A9A7-DE1403C67E50}"/>
              </a:ext>
            </a:extLst>
          </p:cNvPr>
          <p:cNvSpPr txBox="1"/>
          <p:nvPr/>
        </p:nvSpPr>
        <p:spPr>
          <a:xfrm>
            <a:off x="3509882" y="169869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Trainingsdaten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64FA5A-3CBA-504B-A5E8-6751895FE204}"/>
              </a:ext>
            </a:extLst>
          </p:cNvPr>
          <p:cNvSpPr txBox="1"/>
          <p:nvPr/>
        </p:nvSpPr>
        <p:spPr>
          <a:xfrm>
            <a:off x="5294056" y="2404266"/>
            <a:ext cx="21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Analyse &amp; Mustererkennung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B95DF029-82DF-F748-8EC4-52A4A30F2BAE}"/>
              </a:ext>
            </a:extLst>
          </p:cNvPr>
          <p:cNvSpPr/>
          <p:nvPr/>
        </p:nvSpPr>
        <p:spPr>
          <a:xfrm>
            <a:off x="3930888" y="4181381"/>
            <a:ext cx="1244010" cy="728269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C7EDBF6-1225-B24A-B3DF-89AA4F971E0A}"/>
              </a:ext>
            </a:extLst>
          </p:cNvPr>
          <p:cNvSpPr txBox="1"/>
          <p:nvPr/>
        </p:nvSpPr>
        <p:spPr>
          <a:xfrm>
            <a:off x="3804810" y="4915826"/>
            <a:ext cx="149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Testdaten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E237803-C488-4B43-91D1-18D59C152353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>
            <a:off x="2946973" y="3781574"/>
            <a:ext cx="983915" cy="763942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97A79CF2-0329-5B4A-B1DE-02A22BFA21AB}"/>
              </a:ext>
            </a:extLst>
          </p:cNvPr>
          <p:cNvSpPr txBox="1"/>
          <p:nvPr/>
        </p:nvSpPr>
        <p:spPr>
          <a:xfrm>
            <a:off x="3170751" y="3544127"/>
            <a:ext cx="12121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Aufteilen </a:t>
            </a:r>
            <a:b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 Daten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77A0E81-1664-1741-AB14-BE2397DF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06" y="3884088"/>
            <a:ext cx="2685313" cy="1322853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FCFB4493-BC06-4E4C-A632-0C30751FA8DB}"/>
              </a:ext>
            </a:extLst>
          </p:cNvPr>
          <p:cNvCxnSpPr>
            <a:stCxn id="14" idx="4"/>
            <a:endCxn id="32" idx="0"/>
          </p:cNvCxnSpPr>
          <p:nvPr/>
        </p:nvCxnSpPr>
        <p:spPr>
          <a:xfrm>
            <a:off x="5174898" y="2988855"/>
            <a:ext cx="2043465" cy="895233"/>
          </a:xfrm>
          <a:prstGeom prst="bentConnector2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5E3088C-448D-4A42-AAF3-3AF04EDC253D}"/>
              </a:ext>
            </a:extLst>
          </p:cNvPr>
          <p:cNvSpPr txBox="1"/>
          <p:nvPr/>
        </p:nvSpPr>
        <p:spPr>
          <a:xfrm>
            <a:off x="5675067" y="5281403"/>
            <a:ext cx="32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Erkennen neuer Daten</a:t>
            </a:r>
          </a:p>
        </p:txBody>
      </p:sp>
    </p:spTree>
    <p:extLst>
      <p:ext uri="{BB962C8B-B14F-4D97-AF65-F5344CB8AC3E}">
        <p14:creationId xmlns:p14="http://schemas.microsoft.com/office/powerpoint/2010/main" val="41607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/>
      <p:bldP spid="21" grpId="0" animBg="1"/>
      <p:bldP spid="22" grpId="0"/>
      <p:bldP spid="20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327BB3F-427D-E24B-9FEF-D8EBD1BD6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Arten maschinellen Lernens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BE5344-18C5-0949-A9DB-7278999FF8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Franz Walgenbach, Lukas Wachter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714FC8-111B-9445-AF12-6686CF3ED6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A4FC8D-13D2-7B4F-9508-B149586C7A8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3C67F42-2BBE-A945-812A-57976B2716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386DDB-4EB8-C642-86CB-5A31585559EB}" type="datetime1">
              <a:rPr lang="de-DE" smtClean="0"/>
              <a:t>09.12.2019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845B5DE-66F9-AC45-A055-5559A4EC6732}"/>
              </a:ext>
            </a:extLst>
          </p:cNvPr>
          <p:cNvSpPr txBox="1">
            <a:spLocks/>
          </p:cNvSpPr>
          <p:nvPr/>
        </p:nvSpPr>
        <p:spPr>
          <a:xfrm>
            <a:off x="298450" y="1127279"/>
            <a:ext cx="7239000" cy="449580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Unüberwachtes</a:t>
            </a:r>
            <a:r>
              <a:rPr lang="de-DE" b="1" dirty="0"/>
              <a:t> Lernen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0517088-5844-BF4A-817A-170653FDD209}"/>
              </a:ext>
            </a:extLst>
          </p:cNvPr>
          <p:cNvCxnSpPr/>
          <p:nvPr/>
        </p:nvCxnSpPr>
        <p:spPr>
          <a:xfrm flipV="1">
            <a:off x="1283840" y="2417560"/>
            <a:ext cx="0" cy="324036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1756A8-20AA-964D-A593-F036EF982A37}"/>
              </a:ext>
            </a:extLst>
          </p:cNvPr>
          <p:cNvCxnSpPr/>
          <p:nvPr/>
        </p:nvCxnSpPr>
        <p:spPr>
          <a:xfrm>
            <a:off x="1283840" y="5657920"/>
            <a:ext cx="5008984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151B4B3-0783-6545-9426-6E18AD9A3AAC}"/>
              </a:ext>
            </a:extLst>
          </p:cNvPr>
          <p:cNvSpPr/>
          <p:nvPr/>
        </p:nvSpPr>
        <p:spPr>
          <a:xfrm>
            <a:off x="1946498" y="292161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9F08DC-4819-364F-9BA2-BE841F172957}"/>
              </a:ext>
            </a:extLst>
          </p:cNvPr>
          <p:cNvSpPr/>
          <p:nvPr/>
        </p:nvSpPr>
        <p:spPr>
          <a:xfrm>
            <a:off x="1887488" y="314398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652AF3-6B4D-7449-A18E-D4D877A15894}"/>
              </a:ext>
            </a:extLst>
          </p:cNvPr>
          <p:cNvSpPr/>
          <p:nvPr/>
        </p:nvSpPr>
        <p:spPr>
          <a:xfrm>
            <a:off x="2457561" y="312812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F502002-42D6-E147-BF03-BCC673E2CD35}"/>
              </a:ext>
            </a:extLst>
          </p:cNvPr>
          <p:cNvSpPr/>
          <p:nvPr/>
        </p:nvSpPr>
        <p:spPr>
          <a:xfrm>
            <a:off x="2004553" y="368705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74FFFE-F4A6-374A-AC4C-3CCFFD0F9538}"/>
              </a:ext>
            </a:extLst>
          </p:cNvPr>
          <p:cNvSpPr/>
          <p:nvPr/>
        </p:nvSpPr>
        <p:spPr>
          <a:xfrm>
            <a:off x="2237345" y="350100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B232F7-CF08-E447-BA53-75A01F8404C1}"/>
              </a:ext>
            </a:extLst>
          </p:cNvPr>
          <p:cNvSpPr/>
          <p:nvPr/>
        </p:nvSpPr>
        <p:spPr>
          <a:xfrm>
            <a:off x="2869282" y="3429001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16DABE-0B64-154E-9D1C-A2F5B5A470E8}"/>
              </a:ext>
            </a:extLst>
          </p:cNvPr>
          <p:cNvSpPr/>
          <p:nvPr/>
        </p:nvSpPr>
        <p:spPr>
          <a:xfrm>
            <a:off x="2577621" y="371335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B536A2-3B04-294F-9B0B-66E5F49AC98C}"/>
              </a:ext>
            </a:extLst>
          </p:cNvPr>
          <p:cNvSpPr/>
          <p:nvPr/>
        </p:nvSpPr>
        <p:spPr>
          <a:xfrm>
            <a:off x="2283869" y="422120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D0CD4F-F612-FC4D-A703-97D6947898A7}"/>
              </a:ext>
            </a:extLst>
          </p:cNvPr>
          <p:cNvSpPr/>
          <p:nvPr/>
        </p:nvSpPr>
        <p:spPr>
          <a:xfrm>
            <a:off x="3305572" y="39240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F54CB6-E5BA-404B-9554-02FBB6617695}"/>
              </a:ext>
            </a:extLst>
          </p:cNvPr>
          <p:cNvSpPr/>
          <p:nvPr/>
        </p:nvSpPr>
        <p:spPr>
          <a:xfrm>
            <a:off x="3227894" y="2938615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B9038F-FE56-4046-B838-7F0C94EF5988}"/>
              </a:ext>
            </a:extLst>
          </p:cNvPr>
          <p:cNvSpPr/>
          <p:nvPr/>
        </p:nvSpPr>
        <p:spPr>
          <a:xfrm>
            <a:off x="2926873" y="381546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6F4116-1B78-A64B-B6CC-0EFF311D89CD}"/>
              </a:ext>
            </a:extLst>
          </p:cNvPr>
          <p:cNvSpPr/>
          <p:nvPr/>
        </p:nvSpPr>
        <p:spPr>
          <a:xfrm>
            <a:off x="2764311" y="297524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51AA03-897F-CF4E-98EA-3E0050F2C7F5}"/>
              </a:ext>
            </a:extLst>
          </p:cNvPr>
          <p:cNvSpPr/>
          <p:nvPr/>
        </p:nvSpPr>
        <p:spPr>
          <a:xfrm>
            <a:off x="3429211" y="3435289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43B933B-5206-FF47-BC61-7FE9C4EF0999}"/>
              </a:ext>
            </a:extLst>
          </p:cNvPr>
          <p:cNvSpPr/>
          <p:nvPr/>
        </p:nvSpPr>
        <p:spPr>
          <a:xfrm>
            <a:off x="2826457" y="4244576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07C6DF-CD58-8144-B8CD-80366CE17F24}"/>
              </a:ext>
            </a:extLst>
          </p:cNvPr>
          <p:cNvSpPr/>
          <p:nvPr/>
        </p:nvSpPr>
        <p:spPr>
          <a:xfrm>
            <a:off x="1874490" y="4068064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9A95C7-F798-1F43-8C86-D9E77886F548}"/>
              </a:ext>
            </a:extLst>
          </p:cNvPr>
          <p:cNvSpPr/>
          <p:nvPr/>
        </p:nvSpPr>
        <p:spPr>
          <a:xfrm>
            <a:off x="3658734" y="4329648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FA9FF6-A322-704A-8F10-8D712768E211}"/>
              </a:ext>
            </a:extLst>
          </p:cNvPr>
          <p:cNvSpPr/>
          <p:nvPr/>
        </p:nvSpPr>
        <p:spPr>
          <a:xfrm>
            <a:off x="3781458" y="3665512"/>
            <a:ext cx="144016" cy="1440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1C8570-1308-D54E-AE5E-9188512E4057}"/>
              </a:ext>
            </a:extLst>
          </p:cNvPr>
          <p:cNvSpPr/>
          <p:nvPr/>
        </p:nvSpPr>
        <p:spPr>
          <a:xfrm>
            <a:off x="4322762" y="461362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258FF5-09F8-EC47-A29E-BDF1F3DF267B}"/>
              </a:ext>
            </a:extLst>
          </p:cNvPr>
          <p:cNvSpPr/>
          <p:nvPr/>
        </p:nvSpPr>
        <p:spPr>
          <a:xfrm>
            <a:off x="4625984" y="4633824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4D6048-241B-2D4F-B72E-49E12E5D77E3}"/>
              </a:ext>
            </a:extLst>
          </p:cNvPr>
          <p:cNvSpPr/>
          <p:nvPr/>
        </p:nvSpPr>
        <p:spPr>
          <a:xfrm>
            <a:off x="4410774" y="493841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F0A74D-B34A-F144-BD89-30B0F3C70F51}"/>
              </a:ext>
            </a:extLst>
          </p:cNvPr>
          <p:cNvSpPr/>
          <p:nvPr/>
        </p:nvSpPr>
        <p:spPr>
          <a:xfrm>
            <a:off x="5035242" y="446961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2B61CA-F54D-784A-B9BD-A3B66C67DEF6}"/>
              </a:ext>
            </a:extLst>
          </p:cNvPr>
          <p:cNvSpPr/>
          <p:nvPr/>
        </p:nvSpPr>
        <p:spPr>
          <a:xfrm>
            <a:off x="4940746" y="484606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0A0BD3-97D1-BA49-B75E-378A5C61AF86}"/>
              </a:ext>
            </a:extLst>
          </p:cNvPr>
          <p:cNvSpPr/>
          <p:nvPr/>
        </p:nvSpPr>
        <p:spPr>
          <a:xfrm>
            <a:off x="4730770" y="4302585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60C2F2-CB8C-3943-A035-2FCA3E4A88FC}"/>
              </a:ext>
            </a:extLst>
          </p:cNvPr>
          <p:cNvSpPr/>
          <p:nvPr/>
        </p:nvSpPr>
        <p:spPr>
          <a:xfrm>
            <a:off x="5550346" y="474659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6602640-E474-7145-9FA3-8F3A2E09ACE0}"/>
              </a:ext>
            </a:extLst>
          </p:cNvPr>
          <p:cNvSpPr/>
          <p:nvPr/>
        </p:nvSpPr>
        <p:spPr>
          <a:xfrm>
            <a:off x="5373196" y="5173599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BDBDBA-4691-5847-8DAB-8CD361CCC630}"/>
              </a:ext>
            </a:extLst>
          </p:cNvPr>
          <p:cNvSpPr/>
          <p:nvPr/>
        </p:nvSpPr>
        <p:spPr>
          <a:xfrm>
            <a:off x="4554790" y="391432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1BAAC2-C135-2B4B-A783-8783156CB868}"/>
              </a:ext>
            </a:extLst>
          </p:cNvPr>
          <p:cNvSpPr/>
          <p:nvPr/>
        </p:nvSpPr>
        <p:spPr>
          <a:xfrm>
            <a:off x="4171900" y="410056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BF9EFB8-4ACE-3D45-8E74-1A03DA35CEFA}"/>
              </a:ext>
            </a:extLst>
          </p:cNvPr>
          <p:cNvSpPr/>
          <p:nvPr/>
        </p:nvSpPr>
        <p:spPr>
          <a:xfrm>
            <a:off x="5445596" y="4239753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0E8E52-67FA-3D47-9C14-B29884778B60}"/>
              </a:ext>
            </a:extLst>
          </p:cNvPr>
          <p:cNvSpPr/>
          <p:nvPr/>
        </p:nvSpPr>
        <p:spPr>
          <a:xfrm>
            <a:off x="5116535" y="3821716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DC4514-677B-8C4F-8AED-395018FED047}"/>
              </a:ext>
            </a:extLst>
          </p:cNvPr>
          <p:cNvSpPr/>
          <p:nvPr/>
        </p:nvSpPr>
        <p:spPr>
          <a:xfrm>
            <a:off x="5906938" y="5193242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D07C3-EFF8-9744-85C0-AFC11D6890C1}"/>
              </a:ext>
            </a:extLst>
          </p:cNvPr>
          <p:cNvSpPr/>
          <p:nvPr/>
        </p:nvSpPr>
        <p:spPr>
          <a:xfrm>
            <a:off x="1442040" y="2522482"/>
            <a:ext cx="2647153" cy="2559943"/>
          </a:xfrm>
          <a:prstGeom prst="ellipse">
            <a:avLst/>
          </a:prstGeom>
          <a:noFill/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10C3941-46F7-754B-A38F-E167698E0215}"/>
              </a:ext>
            </a:extLst>
          </p:cNvPr>
          <p:cNvSpPr/>
          <p:nvPr/>
        </p:nvSpPr>
        <p:spPr>
          <a:xfrm>
            <a:off x="3982265" y="3429000"/>
            <a:ext cx="2647135" cy="2228895"/>
          </a:xfrm>
          <a:prstGeom prst="ellipse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AFFAF8-ECE9-9645-BD5C-9540FFEE0362}"/>
              </a:ext>
            </a:extLst>
          </p:cNvPr>
          <p:cNvSpPr/>
          <p:nvPr/>
        </p:nvSpPr>
        <p:spPr>
          <a:xfrm>
            <a:off x="5815418" y="3937511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CA4014-5166-A848-916D-FC4EB0340E34}"/>
              </a:ext>
            </a:extLst>
          </p:cNvPr>
          <p:cNvSpPr txBox="1"/>
          <p:nvPr/>
        </p:nvSpPr>
        <p:spPr>
          <a:xfrm>
            <a:off x="4067296" y="2384733"/>
            <a:ext cx="26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„Clustering“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43DB219-153A-FF41-93A3-FA6D5393E1A0}"/>
              </a:ext>
            </a:extLst>
          </p:cNvPr>
          <p:cNvSpPr txBox="1"/>
          <p:nvPr/>
        </p:nvSpPr>
        <p:spPr>
          <a:xfrm>
            <a:off x="375808" y="1786811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Reclam-Heftchen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2B3F83CF-5E4E-A643-83AE-E1334E8CB8C6}"/>
              </a:ext>
            </a:extLst>
          </p:cNvPr>
          <p:cNvSpPr txBox="1"/>
          <p:nvPr/>
        </p:nvSpPr>
        <p:spPr>
          <a:xfrm>
            <a:off x="6204268" y="5299913"/>
            <a:ext cx="181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Küchen-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utensilien</a:t>
            </a:r>
            <a:endParaRPr lang="de-DE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1" grpId="0" animBg="1"/>
      <p:bldP spid="15" grpId="0"/>
      <p:bldP spid="17" grpId="0"/>
      <p:bldP spid="73" grpId="0"/>
    </p:bldLst>
  </p:timing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-Design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Bildschirmpräsentation (4:3)</PresentationFormat>
  <Paragraphs>388</Paragraphs>
  <Slides>46</Slides>
  <Notes>11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Calibri</vt:lpstr>
      <vt:lpstr>Cambria Math</vt:lpstr>
      <vt:lpstr>Geneva</vt:lpstr>
      <vt:lpstr>Lucida Grande</vt:lpstr>
      <vt:lpstr>Verdana</vt:lpstr>
      <vt:lpstr>Wingdings</vt:lpstr>
      <vt:lpstr>1_Office-Design</vt:lpstr>
      <vt:lpstr>Maschinelles Lernen   InfoLab Saar  Universität des Saarlandes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die Aufmerksamkeit. © Franz Walgenbach, Lukas Wachter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mws</dc:creator>
  <cp:lastModifiedBy>Franz Walgenbach</cp:lastModifiedBy>
  <cp:revision>238</cp:revision>
  <cp:lastPrinted>2019-05-25T08:47:05Z</cp:lastPrinted>
  <dcterms:created xsi:type="dcterms:W3CDTF">2010-05-03T10:36:49Z</dcterms:created>
  <dcterms:modified xsi:type="dcterms:W3CDTF">2019-12-09T16:20:36Z</dcterms:modified>
</cp:coreProperties>
</file>